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62" r:id="rId4"/>
    <p:sldId id="381" r:id="rId5"/>
    <p:sldId id="416" r:id="rId6"/>
    <p:sldId id="417" r:id="rId7"/>
    <p:sldId id="418" r:id="rId8"/>
    <p:sldId id="380" r:id="rId9"/>
    <p:sldId id="413" r:id="rId10"/>
    <p:sldId id="414" r:id="rId11"/>
    <p:sldId id="415" r:id="rId12"/>
    <p:sldId id="382" r:id="rId13"/>
    <p:sldId id="419" r:id="rId14"/>
    <p:sldId id="420" r:id="rId15"/>
    <p:sldId id="421" r:id="rId16"/>
    <p:sldId id="422" r:id="rId17"/>
    <p:sldId id="423" r:id="rId18"/>
    <p:sldId id="424" r:id="rId19"/>
    <p:sldId id="425" r:id="rId20"/>
    <p:sldId id="383" r:id="rId21"/>
    <p:sldId id="426" r:id="rId22"/>
    <p:sldId id="427" r:id="rId23"/>
    <p:sldId id="428" r:id="rId24"/>
    <p:sldId id="429" r:id="rId25"/>
    <p:sldId id="430" r:id="rId26"/>
    <p:sldId id="431" r:id="rId27"/>
    <p:sldId id="432" r:id="rId28"/>
    <p:sldId id="433" r:id="rId29"/>
    <p:sldId id="384" r:id="rId30"/>
    <p:sldId id="434" r:id="rId31"/>
    <p:sldId id="435" r:id="rId32"/>
    <p:sldId id="436" r:id="rId33"/>
    <p:sldId id="437" r:id="rId34"/>
    <p:sldId id="438" r:id="rId35"/>
    <p:sldId id="439" r:id="rId36"/>
    <p:sldId id="440" r:id="rId37"/>
    <p:sldId id="441" r:id="rId38"/>
    <p:sldId id="387" r:id="rId39"/>
    <p:sldId id="397" r:id="rId40"/>
    <p:sldId id="442" r:id="rId41"/>
    <p:sldId id="443" r:id="rId42"/>
    <p:sldId id="444" r:id="rId43"/>
    <p:sldId id="445" r:id="rId44"/>
    <p:sldId id="446" r:id="rId45"/>
    <p:sldId id="447" r:id="rId46"/>
    <p:sldId id="448" r:id="rId47"/>
    <p:sldId id="449" r:id="rId48"/>
    <p:sldId id="450" r:id="rId49"/>
    <p:sldId id="451" r:id="rId50"/>
    <p:sldId id="452" r:id="rId51"/>
    <p:sldId id="453" r:id="rId52"/>
    <p:sldId id="454" r:id="rId53"/>
    <p:sldId id="455" r:id="rId54"/>
    <p:sldId id="399" r:id="rId55"/>
    <p:sldId id="456" r:id="rId56"/>
    <p:sldId id="457" r:id="rId57"/>
    <p:sldId id="458" r:id="rId58"/>
    <p:sldId id="459" r:id="rId59"/>
    <p:sldId id="460" r:id="rId60"/>
    <p:sldId id="461" r:id="rId61"/>
    <p:sldId id="462" r:id="rId62"/>
    <p:sldId id="386" r:id="rId63"/>
    <p:sldId id="400" r:id="rId64"/>
    <p:sldId id="463" r:id="rId65"/>
    <p:sldId id="464" r:id="rId66"/>
    <p:sldId id="465" r:id="rId67"/>
    <p:sldId id="466" r:id="rId68"/>
    <p:sldId id="401" r:id="rId69"/>
    <p:sldId id="467" r:id="rId70"/>
    <p:sldId id="468" r:id="rId71"/>
    <p:sldId id="469" r:id="rId72"/>
    <p:sldId id="470" r:id="rId73"/>
    <p:sldId id="402" r:id="rId74"/>
    <p:sldId id="471" r:id="rId75"/>
    <p:sldId id="472" r:id="rId76"/>
    <p:sldId id="403" r:id="rId77"/>
    <p:sldId id="473" r:id="rId78"/>
    <p:sldId id="474" r:id="rId79"/>
    <p:sldId id="404" r:id="rId80"/>
    <p:sldId id="412" r:id="rId81"/>
    <p:sldId id="475" r:id="rId82"/>
    <p:sldId id="476" r:id="rId83"/>
    <p:sldId id="477" r:id="rId84"/>
    <p:sldId id="478" r:id="rId85"/>
    <p:sldId id="479" r:id="rId86"/>
    <p:sldId id="385" r:id="rId87"/>
    <p:sldId id="518" r:id="rId88"/>
    <p:sldId id="519" r:id="rId89"/>
    <p:sldId id="520" r:id="rId90"/>
    <p:sldId id="521" r:id="rId91"/>
    <p:sldId id="522" r:id="rId92"/>
    <p:sldId id="523" r:id="rId93"/>
    <p:sldId id="524" r:id="rId94"/>
    <p:sldId id="525" r:id="rId95"/>
    <p:sldId id="526" r:id="rId96"/>
    <p:sldId id="527" r:id="rId97"/>
    <p:sldId id="528" r:id="rId98"/>
    <p:sldId id="529" r:id="rId99"/>
    <p:sldId id="406" r:id="rId100"/>
    <p:sldId id="530" r:id="rId101"/>
    <p:sldId id="531" r:id="rId102"/>
    <p:sldId id="532" r:id="rId103"/>
    <p:sldId id="533" r:id="rId104"/>
    <p:sldId id="534" r:id="rId105"/>
    <p:sldId id="535" r:id="rId106"/>
    <p:sldId id="407" r:id="rId107"/>
    <p:sldId id="536" r:id="rId108"/>
    <p:sldId id="537" r:id="rId109"/>
    <p:sldId id="538" r:id="rId110"/>
    <p:sldId id="539" r:id="rId111"/>
    <p:sldId id="540" r:id="rId112"/>
    <p:sldId id="541" r:id="rId113"/>
    <p:sldId id="408" r:id="rId114"/>
    <p:sldId id="542" r:id="rId115"/>
    <p:sldId id="543" r:id="rId116"/>
    <p:sldId id="544" r:id="rId117"/>
    <p:sldId id="545" r:id="rId118"/>
    <p:sldId id="546" r:id="rId119"/>
    <p:sldId id="547" r:id="rId120"/>
    <p:sldId id="548" r:id="rId121"/>
    <p:sldId id="549" r:id="rId122"/>
    <p:sldId id="550" r:id="rId123"/>
    <p:sldId id="410" r:id="rId124"/>
    <p:sldId id="551" r:id="rId125"/>
    <p:sldId id="552" r:id="rId126"/>
    <p:sldId id="553" r:id="rId127"/>
    <p:sldId id="554" r:id="rId128"/>
    <p:sldId id="555" r:id="rId129"/>
    <p:sldId id="411" r:id="rId130"/>
    <p:sldId id="556" r:id="rId131"/>
    <p:sldId id="557" r:id="rId132"/>
    <p:sldId id="558" r:id="rId133"/>
    <p:sldId id="559" r:id="rId134"/>
    <p:sldId id="560" r:id="rId135"/>
    <p:sldId id="389" r:id="rId136"/>
    <p:sldId id="484" r:id="rId137"/>
    <p:sldId id="480" r:id="rId138"/>
    <p:sldId id="481" r:id="rId139"/>
    <p:sldId id="482" r:id="rId140"/>
    <p:sldId id="483" r:id="rId141"/>
    <p:sldId id="390" r:id="rId142"/>
    <p:sldId id="485" r:id="rId143"/>
    <p:sldId id="486" r:id="rId144"/>
    <p:sldId id="487" r:id="rId145"/>
    <p:sldId id="488" r:id="rId146"/>
    <p:sldId id="489" r:id="rId147"/>
    <p:sldId id="490" r:id="rId148"/>
    <p:sldId id="491" r:id="rId149"/>
    <p:sldId id="492" r:id="rId150"/>
    <p:sldId id="493" r:id="rId151"/>
    <p:sldId id="497" r:id="rId152"/>
    <p:sldId id="391" r:id="rId153"/>
    <p:sldId id="494" r:id="rId154"/>
    <p:sldId id="495" r:id="rId155"/>
    <p:sldId id="496" r:id="rId156"/>
    <p:sldId id="392" r:id="rId157"/>
    <p:sldId id="393" r:id="rId158"/>
    <p:sldId id="498" r:id="rId159"/>
    <p:sldId id="499" r:id="rId160"/>
    <p:sldId id="500" r:id="rId161"/>
    <p:sldId id="501" r:id="rId162"/>
    <p:sldId id="502" r:id="rId163"/>
    <p:sldId id="503" r:id="rId164"/>
    <p:sldId id="504" r:id="rId165"/>
    <p:sldId id="505" r:id="rId166"/>
    <p:sldId id="506" r:id="rId167"/>
    <p:sldId id="394" r:id="rId168"/>
    <p:sldId id="507" r:id="rId169"/>
    <p:sldId id="508" r:id="rId170"/>
    <p:sldId id="509" r:id="rId171"/>
    <p:sldId id="510" r:id="rId172"/>
    <p:sldId id="511" r:id="rId173"/>
    <p:sldId id="512" r:id="rId174"/>
    <p:sldId id="513" r:id="rId175"/>
    <p:sldId id="514" r:id="rId176"/>
    <p:sldId id="515" r:id="rId177"/>
    <p:sldId id="516" r:id="rId178"/>
    <p:sldId id="396" r:id="rId179"/>
    <p:sldId id="405" r:id="rId180"/>
    <p:sldId id="395" r:id="rId181"/>
    <p:sldId id="517" r:id="rId182"/>
    <p:sldId id="257" r:id="rId183"/>
  </p:sldIdLst>
  <p:sldSz cx="12192000" cy="6858000"/>
  <p:notesSz cx="6858000" cy="12192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0"/>
    <p:restoredTop sz="94666"/>
  </p:normalViewPr>
  <p:slideViewPr>
    <p:cSldViewPr>
      <p:cViewPr>
        <p:scale>
          <a:sx n="140" d="100"/>
          <a:sy n="140" d="100"/>
        </p:scale>
        <p:origin x="408" y="2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presProps" Target="presProp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theme" Target="theme/theme1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10.02.2022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10.02.2022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10.02.2022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 rot="10800000">
            <a:off x="0" y="0"/>
            <a:ext cx="12188952" cy="2667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2/10/22</a:t>
            </a:fld>
            <a:endParaRPr lang="en-US"/>
          </a:p>
        </p:txBody>
      </p:sp>
      <p:sp>
        <p:nvSpPr>
          <p:cNvPr id="8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  <p:pic>
        <p:nvPicPr>
          <p:cNvPr id="9" name="Рисунок 5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713526" y="715959"/>
            <a:ext cx="3528959" cy="7174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1560575" y="0"/>
            <a:ext cx="10628376" cy="1691639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ctrTitle"/>
          </p:nvPr>
        </p:nvSpPr>
        <p:spPr bwMode="auto">
          <a:xfrm>
            <a:off x="704443" y="257555"/>
            <a:ext cx="10783112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subTitle" idx="4"/>
          </p:nvPr>
        </p:nvSpPr>
        <p:spPr bwMode="auto"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Holder 5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2/10/22</a:t>
            </a:fld>
            <a:endParaRPr lang="en-US"/>
          </a:p>
        </p:txBody>
      </p:sp>
      <p:sp>
        <p:nvSpPr>
          <p:cNvPr id="9" name="Holder 6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3"/>
          <p:cNvSpPr>
            <a:spLocks noGrp="1"/>
          </p:cNvSpPr>
          <p:nvPr>
            <p:ph type="body" idx="1"/>
          </p:nvPr>
        </p:nvSpPr>
        <p:spPr bwMode="auto">
          <a:xfrm>
            <a:off x="609600" y="1577340"/>
            <a:ext cx="10972800" cy="4526280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4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5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2/10/22</a:t>
            </a:fld>
            <a:endParaRPr lang="en-US"/>
          </a:p>
        </p:txBody>
      </p:sp>
      <p:sp>
        <p:nvSpPr>
          <p:cNvPr id="8" name="Holder 6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6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16199999">
            <a:off x="-310445" y="310446"/>
            <a:ext cx="6858001" cy="623711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>
          <a:xfrm>
            <a:off x="625703" y="365291"/>
            <a:ext cx="10728324" cy="1325563"/>
          </a:xfrm>
          <a:prstGeom prst="rect">
            <a:avLst/>
          </a:prstGeom>
        </p:spPr>
        <p:txBody>
          <a:bodyPr/>
          <a:lstStyle>
            <a:lvl1pPr algn="l">
              <a:defRPr sz="4400" b="0" i="0">
                <a:solidFill>
                  <a:schemeClr val="tx1"/>
                </a:solidFill>
                <a:latin typeface="SB Sans Display Light"/>
                <a:cs typeface="SB Sans Display Light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6" name="Скругленный прямоугольник 8"/>
          <p:cNvSpPr/>
          <p:nvPr userDrawn="1"/>
        </p:nvSpPr>
        <p:spPr bwMode="auto">
          <a:xfrm>
            <a:off x="5618214" y="1143000"/>
            <a:ext cx="2489200" cy="5334000"/>
          </a:xfrm>
          <a:prstGeom prst="roundRect">
            <a:avLst>
              <a:gd name="adj" fmla="val 10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390558" y="911677"/>
            <a:ext cx="2991442" cy="57966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7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 userDrawn="1"/>
        </p:nvSpPr>
        <p:spPr bwMode="auto">
          <a:xfrm>
            <a:off x="0" y="0"/>
            <a:ext cx="6096000" cy="6858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Скругленный прямоугольник 7"/>
          <p:cNvSpPr/>
          <p:nvPr userDrawn="1"/>
        </p:nvSpPr>
        <p:spPr bwMode="auto">
          <a:xfrm>
            <a:off x="1930400" y="812618"/>
            <a:ext cx="2489200" cy="5334000"/>
          </a:xfrm>
          <a:prstGeom prst="roundRect">
            <a:avLst>
              <a:gd name="adj" fmla="val 10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6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656758" y="530677"/>
            <a:ext cx="2991442" cy="57966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4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5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2/10/22</a:t>
            </a:fld>
            <a:endParaRPr lang="en-US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pic>
        <p:nvPicPr>
          <p:cNvPr id="8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303912" y="711770"/>
            <a:ext cx="4135483" cy="56445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5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5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2/10/22</a:t>
            </a:fld>
            <a:endParaRPr lang="en-US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4954282" y="1226799"/>
            <a:ext cx="8126494" cy="462852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0" y="0"/>
            <a:ext cx="12188952" cy="1655063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2/10/22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10.02.2022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0" y="0"/>
            <a:ext cx="12188952" cy="6858000"/>
          </a:xfrm>
          <a:prstGeom prst="rect">
            <a:avLst/>
          </a:prstGeom>
          <a:blipFill>
            <a:blip r:embed="rId2"/>
            <a:srcRect b="217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2/10/22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 rot="10800000">
            <a:off x="0" y="0"/>
            <a:ext cx="12188952" cy="2667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2/10/22</a:t>
            </a:fld>
            <a:endParaRPr lang="en-US"/>
          </a:p>
        </p:txBody>
      </p:sp>
      <p:sp>
        <p:nvSpPr>
          <p:cNvPr id="8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  <p:pic>
        <p:nvPicPr>
          <p:cNvPr id="9" name="Рисунок 6"/>
          <p:cNvPicPr>
            <a:picLocks noChangeAspect="1"/>
          </p:cNvPicPr>
          <p:nvPr userDrawn="1"/>
        </p:nvPicPr>
        <p:blipFill>
          <a:blip r:embed="rId3"/>
          <a:srcRect l="20281" t="33333" r="20790" b="33333"/>
          <a:stretch/>
        </p:blipFill>
        <p:spPr bwMode="auto">
          <a:xfrm>
            <a:off x="685800" y="685800"/>
            <a:ext cx="1676400" cy="533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0" y="4226560"/>
            <a:ext cx="12188952" cy="2667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2/10/22</a:t>
            </a:fld>
            <a:endParaRPr lang="en-US"/>
          </a:p>
        </p:txBody>
      </p:sp>
      <p:sp>
        <p:nvSpPr>
          <p:cNvPr id="8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2/10/22</a:t>
            </a:fld>
            <a:endParaRPr lang="en-US"/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sp>
        <p:nvSpPr>
          <p:cNvPr id="7" name="bg object 16"/>
          <p:cNvSpPr/>
          <p:nvPr userDrawn="1"/>
        </p:nvSpPr>
        <p:spPr bwMode="auto">
          <a:xfrm>
            <a:off x="0" y="0"/>
            <a:ext cx="12188952" cy="6858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8" name="bg object 16"/>
          <p:cNvSpPr/>
          <p:nvPr userDrawn="1"/>
        </p:nvSpPr>
        <p:spPr bwMode="auto">
          <a:xfrm rot="10800000">
            <a:off x="3048" y="0"/>
            <a:ext cx="12188952" cy="6858000"/>
          </a:xfrm>
          <a:prstGeom prst="rect">
            <a:avLst/>
          </a:prstGeom>
          <a:blipFill>
            <a:blip r:embed="rId2">
              <a:alphaModFix amt="30000"/>
            </a:blip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2/10/22</a:t>
            </a:fld>
            <a:endParaRPr lang="en-US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2/10/22</a:t>
            </a:fld>
            <a:endParaRPr lang="en-US"/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pic>
        <p:nvPicPr>
          <p:cNvPr id="7" name="Рисунок 12"/>
          <p:cNvPicPr>
            <a:picLocks noChangeAspect="1"/>
          </p:cNvPicPr>
          <p:nvPr userDrawn="1"/>
        </p:nvPicPr>
        <p:blipFill>
          <a:blip r:embed="rId2"/>
          <a:srcRect l="29244" t="29959" r="23998" b="14575"/>
          <a:stretch/>
        </p:blipFill>
        <p:spPr bwMode="auto">
          <a:xfrm rot="427144" flipH="1">
            <a:off x="525582" y="-542919"/>
            <a:ext cx="12670191" cy="84673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Holder 2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3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2/10/22</a:t>
            </a:fld>
            <a:endParaRPr lang="en-US"/>
          </a:p>
        </p:txBody>
      </p:sp>
      <p:sp>
        <p:nvSpPr>
          <p:cNvPr id="6" name="Holder 4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10.02.2022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10.02.2022</a:t>
            </a:fld>
            <a:endParaRPr lang="ru-RU"/>
          </a:p>
        </p:txBody>
      </p:sp>
      <p:sp>
        <p:nvSpPr>
          <p:cNvPr id="8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8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9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10.02.2022</a:t>
            </a:fld>
            <a:endParaRPr lang="ru-RU"/>
          </a:p>
        </p:txBody>
      </p:sp>
      <p:sp>
        <p:nvSpPr>
          <p:cNvPr id="10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1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10.02.2022</a:t>
            </a:fld>
            <a:endParaRPr lang="ru-RU"/>
          </a:p>
        </p:txBody>
      </p:sp>
      <p:sp>
        <p:nvSpPr>
          <p:cNvPr id="6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10.02.2022</a:t>
            </a:fld>
            <a:endParaRPr lang="ru-RU"/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10.02.2022</a:t>
            </a:fld>
            <a:endParaRPr lang="ru-RU"/>
          </a:p>
        </p:txBody>
      </p:sp>
      <p:sp>
        <p:nvSpPr>
          <p:cNvPr id="8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6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10.02.2022</a:t>
            </a:fld>
            <a:endParaRPr lang="ru-RU"/>
          </a:p>
        </p:txBody>
      </p:sp>
      <p:sp>
        <p:nvSpPr>
          <p:cNvPr id="8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9A2CB3F-9E6C-4531-82DF-EF260906E9D5}" type="datetimeFigureOut">
              <a:rPr lang="ru-RU"/>
              <a:t>10.02.2022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 bwMode="auto"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 bwMode="auto"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2/10/22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 bwMode="auto"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  <p:sp>
        <p:nvSpPr>
          <p:cNvPr id="7" name="Заголовок 7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xStyles>
    <p:titleStyle>
      <a:lvl1pPr>
        <a:defRPr sz="6000" b="0" i="0">
          <a:latin typeface="SB Sans Display Light"/>
          <a:ea typeface="+mj-ea"/>
          <a:cs typeface="SB Sans Display Light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2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gif"/><Relationship Id="rId1" Type="http://schemas.openxmlformats.org/officeDocument/2006/relationships/slideLayout" Target="../slideLayouts/slideLayout2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4"/>
          <p:cNvSpPr>
            <a:spLocks/>
          </p:cNvSpPr>
          <p:nvPr/>
        </p:nvSpPr>
        <p:spPr bwMode="auto">
          <a:xfrm>
            <a:off x="685800" y="2667000"/>
            <a:ext cx="8305800" cy="19050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5400" b="1" i="0" u="none" strike="noStrike" cap="none" spc="0" dirty="0">
                <a:ln>
                  <a:noFill/>
                </a:ln>
                <a:solidFill>
                  <a:srgbClr val="333F48"/>
                </a:solidFill>
                <a:latin typeface="SB Sans Display Semibold"/>
                <a:ea typeface="+mj-ea"/>
                <a:cs typeface="SB Sans Display Semibold"/>
              </a:rPr>
              <a:t>ML. </a:t>
            </a:r>
            <a:r>
              <a:rPr lang="ru-RU" sz="5400" b="1" i="0" u="none" strike="noStrike" cap="none" spc="0" dirty="0">
                <a:ln>
                  <a:noFill/>
                </a:ln>
                <a:solidFill>
                  <a:srgbClr val="333F48"/>
                </a:solidFill>
                <a:latin typeface="SB Sans Display Semibold"/>
                <a:ea typeface="+mj-ea"/>
                <a:cs typeface="SB Sans Display Semibold"/>
              </a:rPr>
              <a:t>Четверто</a:t>
            </a:r>
            <a:r>
              <a:rPr lang="ru-RU" sz="54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е</a:t>
            </a:r>
            <a:r>
              <a:rPr lang="ru-RU" sz="5400" b="1" i="0" u="none" strike="noStrike" cap="none" spc="0" dirty="0">
                <a:ln>
                  <a:noFill/>
                </a:ln>
                <a:solidFill>
                  <a:srgbClr val="333F48"/>
                </a:solidFill>
                <a:latin typeface="SB Sans Display Semibold"/>
                <a:ea typeface="+mj-ea"/>
                <a:cs typeface="SB Sans Display Semibold"/>
              </a:rPr>
              <a:t> занятие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93610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без учителя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2060848"/>
                <a:ext cx="10793228" cy="410445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Кластеризация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→{1,…,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объекты в кластерах похожи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объекты в разных кластерах не похожи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≉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2060848"/>
                <a:ext cx="10793228" cy="4104456"/>
              </a:xfrm>
              <a:prstGeom prst="rect">
                <a:avLst/>
              </a:prstGeom>
              <a:blipFill>
                <a:blip r:embed="rId2"/>
                <a:stretch>
                  <a:fillRect l="-1529" t="-2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06226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1772816"/>
            <a:ext cx="10793228" cy="482453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Методы кластеризации:</a:t>
            </a:r>
          </a:p>
          <a:p>
            <a:pPr marL="0" indent="0">
              <a:buNone/>
            </a:pPr>
            <a:r>
              <a:rPr lang="ru-RU" sz="2000" dirty="0"/>
              <a:t>1) поиск связных компонент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2) поиск минимального </a:t>
            </a:r>
            <a:r>
              <a:rPr lang="ru-RU" sz="2000" dirty="0" err="1"/>
              <a:t>остовного</a:t>
            </a:r>
            <a:r>
              <a:rPr lang="ru-RU" sz="2000" dirty="0"/>
              <a:t> дерева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22804913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1772816"/>
            <a:ext cx="10793228" cy="482453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Методы кластеризации:</a:t>
            </a:r>
          </a:p>
          <a:p>
            <a:pPr marL="0" indent="0">
              <a:buNone/>
            </a:pPr>
            <a:r>
              <a:rPr lang="ru-RU" sz="2000" dirty="0"/>
              <a:t>1) поиск связных компонент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2) поиск минимального </a:t>
            </a:r>
            <a:r>
              <a:rPr lang="ru-RU" sz="2000" dirty="0" err="1"/>
              <a:t>остовного</a:t>
            </a:r>
            <a:r>
              <a:rPr lang="ru-RU" sz="2000" dirty="0"/>
              <a:t> дерева</a:t>
            </a:r>
          </a:p>
          <a:p>
            <a:pPr>
              <a:buFontTx/>
              <a:buChar char="-"/>
            </a:pPr>
            <a:r>
              <a:rPr lang="ru-RU" sz="2000" dirty="0"/>
              <a:t>присваиваем каждой вершине свой кластер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24772779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1772816"/>
            <a:ext cx="10793228" cy="482453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Методы кластеризации:</a:t>
            </a:r>
          </a:p>
          <a:p>
            <a:pPr marL="0" indent="0">
              <a:buNone/>
            </a:pPr>
            <a:r>
              <a:rPr lang="ru-RU" sz="2000" dirty="0"/>
              <a:t>1) поиск связных компонент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2) поиск минимального </a:t>
            </a:r>
            <a:r>
              <a:rPr lang="ru-RU" sz="2000" dirty="0" err="1"/>
              <a:t>остовного</a:t>
            </a:r>
            <a:r>
              <a:rPr lang="ru-RU" sz="2000" dirty="0"/>
              <a:t> дерева</a:t>
            </a:r>
          </a:p>
          <a:p>
            <a:pPr>
              <a:buFontTx/>
              <a:buChar char="-"/>
            </a:pPr>
            <a:r>
              <a:rPr lang="ru-RU" sz="2000" dirty="0"/>
              <a:t>присваиваем каждой вершине свой кластер</a:t>
            </a:r>
          </a:p>
          <a:p>
            <a:pPr>
              <a:buFontTx/>
              <a:buChar char="-"/>
            </a:pPr>
            <a:r>
              <a:rPr lang="ru-RU" sz="2000" dirty="0"/>
              <a:t>соединяем 2 кластера с ребром, у которого самый большой вес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01547461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1772816"/>
            <a:ext cx="10793228" cy="482453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Методы кластеризации:</a:t>
            </a:r>
          </a:p>
          <a:p>
            <a:pPr marL="0" indent="0">
              <a:buNone/>
            </a:pPr>
            <a:r>
              <a:rPr lang="ru-RU" sz="2000" dirty="0"/>
              <a:t>1) поиск связных компонент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2) поиск минимального </a:t>
            </a:r>
            <a:r>
              <a:rPr lang="ru-RU" sz="2000" dirty="0" err="1"/>
              <a:t>остовного</a:t>
            </a:r>
            <a:r>
              <a:rPr lang="ru-RU" sz="2000" dirty="0"/>
              <a:t> дерева</a:t>
            </a:r>
          </a:p>
          <a:p>
            <a:pPr>
              <a:buFontTx/>
              <a:buChar char="-"/>
            </a:pPr>
            <a:r>
              <a:rPr lang="ru-RU" sz="2000" dirty="0"/>
              <a:t>присваиваем каждой вершине свой кластер</a:t>
            </a:r>
          </a:p>
          <a:p>
            <a:pPr>
              <a:buFontTx/>
              <a:buChar char="-"/>
            </a:pPr>
            <a:r>
              <a:rPr lang="ru-RU" sz="2000" dirty="0"/>
              <a:t>соединяем 2 кластера с ребром, у которого самый большой вес</a:t>
            </a:r>
          </a:p>
          <a:p>
            <a:pPr>
              <a:buFontTx/>
              <a:buChar char="-"/>
            </a:pPr>
            <a:r>
              <a:rPr lang="ru-RU" sz="2000" dirty="0"/>
              <a:t>продолжаем, пока не останется </a:t>
            </a:r>
            <a:r>
              <a:rPr lang="en-US" sz="2000" dirty="0"/>
              <a:t>K </a:t>
            </a:r>
            <a:r>
              <a:rPr lang="ru-RU" sz="2000" dirty="0"/>
              <a:t>кластеров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25967598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Методы кластеризации:</a:t>
                </a:r>
              </a:p>
              <a:p>
                <a:pPr marL="0" indent="0">
                  <a:buNone/>
                </a:pPr>
                <a:r>
                  <a:rPr lang="ru-RU" sz="2000" dirty="0"/>
                  <a:t>1) поиск связных компонент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2) поиск минимального </a:t>
                </a:r>
                <a:r>
                  <a:rPr lang="ru-RU" sz="2000" dirty="0" err="1"/>
                  <a:t>остовного</a:t>
                </a:r>
                <a:r>
                  <a:rPr lang="ru-RU" sz="2000" dirty="0"/>
                  <a:t> дерева</a:t>
                </a:r>
              </a:p>
              <a:p>
                <a:pPr>
                  <a:buFontTx/>
                  <a:buChar char="-"/>
                </a:pPr>
                <a:r>
                  <a:rPr lang="ru-RU" sz="2000" dirty="0"/>
                  <a:t>присваиваем каждой вершине свой кластер</a:t>
                </a:r>
              </a:p>
              <a:p>
                <a:pPr>
                  <a:buFontTx/>
                  <a:buChar char="-"/>
                </a:pPr>
                <a:r>
                  <a:rPr lang="ru-RU" sz="2000" dirty="0"/>
                  <a:t>соединяем 2 кластера с ребром, у которого самый большой вес</a:t>
                </a:r>
              </a:p>
              <a:p>
                <a:pPr>
                  <a:buFontTx/>
                  <a:buChar char="-"/>
                </a:pPr>
                <a:r>
                  <a:rPr lang="ru-RU" sz="2000" dirty="0"/>
                  <a:t>продолжаем, пока не останется </a:t>
                </a:r>
                <a:r>
                  <a:rPr lang="en-US" sz="2000" dirty="0"/>
                  <a:t>K </a:t>
                </a:r>
                <a:r>
                  <a:rPr lang="ru-RU" sz="2000" dirty="0"/>
                  <a:t>кластеров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алгоритм похож на </a:t>
                </a:r>
                <a:r>
                  <a:rPr lang="ru-RU" sz="2000" dirty="0" err="1"/>
                  <a:t>алгомеративную</a:t>
                </a:r>
                <a:r>
                  <a:rPr lang="ru-RU" sz="2000" dirty="0"/>
                  <a:t> кластеризацию с метрикой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𝑆𝐿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1529" t="-2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254311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1772816"/>
            <a:ext cx="10793228" cy="482453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Методы кластеризации: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3) </a:t>
            </a:r>
            <a:r>
              <a:rPr lang="ru-RU" sz="2000" dirty="0"/>
              <a:t>спектральная кластеризация</a:t>
            </a:r>
          </a:p>
        </p:txBody>
      </p:sp>
    </p:spTree>
    <p:extLst>
      <p:ext uri="{BB962C8B-B14F-4D97-AF65-F5344CB8AC3E}">
        <p14:creationId xmlns:p14="http://schemas.microsoft.com/office/powerpoint/2010/main" val="91472497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Методы кластеризации: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3) </a:t>
                </a:r>
                <a:r>
                  <a:rPr lang="ru-RU" sz="2000" dirty="0"/>
                  <a:t>спектральная кластеризация</a:t>
                </a:r>
              </a:p>
              <a:p>
                <a:pPr marL="0" indent="0">
                  <a:buNone/>
                </a:pPr>
                <a:r>
                  <a:rPr lang="ru-RU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1529" t="-2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837012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Методы кластеризации: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3) </a:t>
                </a:r>
                <a:r>
                  <a:rPr lang="ru-RU" sz="2000" dirty="0"/>
                  <a:t>спектральная кластеризация</a:t>
                </a:r>
              </a:p>
              <a:p>
                <a:pPr marL="0" indent="0">
                  <a:buNone/>
                </a:pPr>
                <a:r>
                  <a:rPr lang="ru-RU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W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eqArr>
                      </m:sub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ru-RU" sz="2000" dirty="0"/>
                  <a:t> - расстояние между кластерами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1529" t="-2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090375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Методы кластеризации: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3) </a:t>
                </a:r>
                <a:r>
                  <a:rPr lang="ru-RU" sz="2000" dirty="0"/>
                  <a:t>спектральная кластеризация</a:t>
                </a:r>
              </a:p>
              <a:p>
                <a:pPr marL="0" indent="0">
                  <a:buNone/>
                </a:pPr>
                <a:r>
                  <a:rPr lang="ru-RU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W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eqArr>
                      </m:sub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ru-RU" sz="2000" dirty="0"/>
                  <a:t> - расстояние между кластерами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ru-RU" sz="2000" b="0" dirty="0">
                    <a:latin typeface="Cambria Math" panose="02040503050406030204" pitchFamily="18" charset="0"/>
                  </a:rPr>
                  <a:t>задана некоторая кластеризация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1529" t="-2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079404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Методы кластеризации: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3) </a:t>
                </a:r>
                <a:r>
                  <a:rPr lang="ru-RU" sz="2000" dirty="0"/>
                  <a:t>спектральная кластеризация</a:t>
                </a:r>
              </a:p>
              <a:p>
                <a:pPr marL="0" indent="0">
                  <a:buNone/>
                </a:pPr>
                <a:r>
                  <a:rPr lang="ru-RU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W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eqArr>
                      </m:sub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ru-RU" sz="2000" dirty="0"/>
                  <a:t> - расстояние между кластерами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ru-RU" sz="2000" b="0" dirty="0">
                    <a:latin typeface="Cambria Math" panose="02040503050406030204" pitchFamily="18" charset="0"/>
                  </a:rPr>
                  <a:t>задана некоторая кластеризация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оценим ошибку данной кластеризации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1529" t="-2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0915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Метрики оценки качества кластеризации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2348880"/>
                <a:ext cx="10793228" cy="417646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центр кластера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2348880"/>
                <a:ext cx="10793228" cy="4176464"/>
              </a:xfrm>
              <a:prstGeom prst="rect">
                <a:avLst/>
              </a:prstGeom>
              <a:blipFill>
                <a:blip r:embed="rId2"/>
                <a:stretch>
                  <a:fillRect l="-588" t="-27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13554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Методы кластеризации: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3) </a:t>
                </a:r>
                <a:r>
                  <a:rPr lang="ru-RU" sz="2000" dirty="0"/>
                  <a:t>спектральная кластеризация</a:t>
                </a:r>
              </a:p>
              <a:p>
                <a:pPr marL="0" indent="0">
                  <a:buNone/>
                </a:pPr>
                <a:r>
                  <a:rPr lang="ru-RU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W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eqArr>
                      </m:sub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ru-RU" sz="2000" dirty="0"/>
                  <a:t> - расстояние между кластерами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ru-RU" sz="2000" b="0" dirty="0">
                    <a:latin typeface="Cambria Math" panose="02040503050406030204" pitchFamily="18" charset="0"/>
                  </a:rPr>
                  <a:t>задана некоторая кластеризация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оценим ошибку данной кластеризации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𝑅𝑎𝑡𝑖𝑜𝐶𝑢𝑡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Pre>
                        <m:sPre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sub>
                        <m:sup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sPre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1529" t="-2362" b="-629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726332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Методы кластеризации: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3) </a:t>
                </a:r>
                <a:r>
                  <a:rPr lang="ru-RU" sz="2000" dirty="0"/>
                  <a:t>спектральная кластеризация</a:t>
                </a:r>
              </a:p>
              <a:p>
                <a:pPr marL="0" indent="0">
                  <a:buNone/>
                </a:pPr>
                <a:r>
                  <a:rPr lang="ru-RU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W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eqArr>
                      </m:sub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ru-RU" sz="2000" dirty="0"/>
                  <a:t> - расстояние между кластерами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ru-RU" sz="2000" b="0" dirty="0">
                    <a:latin typeface="Cambria Math" panose="02040503050406030204" pitchFamily="18" charset="0"/>
                  </a:rPr>
                  <a:t>задана некоторая кластеризация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оценим ошибку данной кластеризации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𝑅𝑎𝑡𝑖𝑜𝐶𝑢𝑡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Pre>
                        <m:sPre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sub>
                        <m:sup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sPre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\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1529" t="-2362" b="-629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53692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Методы кластеризации: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3) </a:t>
                </a:r>
                <a:r>
                  <a:rPr lang="ru-RU" sz="2000" dirty="0"/>
                  <a:t>спектральная кластеризация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  <a:blipFill>
                <a:blip r:embed="rId2"/>
                <a:stretch>
                  <a:fillRect l="-1529" t="-22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964103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Методы кластеризации: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3) </a:t>
                </a:r>
                <a:r>
                  <a:rPr lang="ru-RU" sz="2000" dirty="0"/>
                  <a:t>спектральная кластеризация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степень вершины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  <a:blipFill>
                <a:blip r:embed="rId2"/>
                <a:stretch>
                  <a:fillRect l="-1529" t="-22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961653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Методы кластеризации: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3) </a:t>
                </a:r>
                <a:r>
                  <a:rPr lang="ru-RU" sz="2000" dirty="0"/>
                  <a:t>спектральная кластеризация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степень вершины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𝑑𝑖𝑎𝑔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  <a:blipFill>
                <a:blip r:embed="rId2"/>
                <a:stretch>
                  <a:fillRect l="-1529" t="-22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952631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Методы кластеризации: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3) </a:t>
                </a:r>
                <a:r>
                  <a:rPr lang="ru-RU" sz="2000" dirty="0"/>
                  <a:t>спектральная кластеризация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степень вершины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𝑑𝑖𝑎𝑔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лапласиан графа </a:t>
                </a:r>
                <a:r>
                  <a:rPr lang="en-US" sz="2000" dirty="0"/>
                  <a:t>G</a:t>
                </a: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  <a:blipFill>
                <a:blip r:embed="rId2"/>
                <a:stretch>
                  <a:fillRect l="-1529" t="-22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290649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Методы кластеризации: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3) </a:t>
                </a:r>
                <a:r>
                  <a:rPr lang="ru-RU" sz="2000" dirty="0"/>
                  <a:t>спектральная кластеризация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степень вершины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𝑑𝑖𝑎𝑔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лапласиан графа </a:t>
                </a:r>
                <a:r>
                  <a:rPr lang="en-US" sz="2000" dirty="0"/>
                  <a:t>G</a:t>
                </a:r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/>
                  <a:t>W – </a:t>
                </a:r>
                <a:r>
                  <a:rPr lang="ru-RU" sz="2000" dirty="0"/>
                  <a:t>матрица смежности графа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  <a:blipFill>
                <a:blip r:embed="rId2"/>
                <a:stretch>
                  <a:fillRect l="-1529" t="-22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728498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Методы кластеризации: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3) </a:t>
                </a:r>
                <a:r>
                  <a:rPr lang="ru-RU" sz="2000" dirty="0"/>
                  <a:t>спектральная кластеризация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степень вершины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𝑑𝑖𝑎𝑔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лапласиан графа </a:t>
                </a:r>
                <a:r>
                  <a:rPr lang="en-US" sz="2000" dirty="0"/>
                  <a:t>G</a:t>
                </a:r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/>
                  <a:t>W – </a:t>
                </a:r>
                <a:r>
                  <a:rPr lang="ru-RU" sz="2000" dirty="0"/>
                  <a:t>матрица смежности графа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Свойства </a:t>
                </a:r>
                <a:r>
                  <a:rPr lang="en-US" sz="2000" dirty="0"/>
                  <a:t>L: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  <a:blipFill>
                <a:blip r:embed="rId2"/>
                <a:stretch>
                  <a:fillRect l="-1529" t="-22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568471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Методы кластеризации: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3) </a:t>
                </a:r>
                <a:r>
                  <a:rPr lang="ru-RU" sz="2000" dirty="0"/>
                  <a:t>спектральная кластеризация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степень вершины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𝑑𝑖𝑎𝑔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лапласиан графа </a:t>
                </a:r>
                <a:r>
                  <a:rPr lang="en-US" sz="2000" dirty="0"/>
                  <a:t>G</a:t>
                </a:r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/>
                  <a:t>W – </a:t>
                </a:r>
                <a:r>
                  <a:rPr lang="ru-RU" sz="2000" dirty="0"/>
                  <a:t>матрица смежности графа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Свойства </a:t>
                </a:r>
                <a:r>
                  <a:rPr lang="en-US" sz="2000" dirty="0"/>
                  <a:t>L:</a:t>
                </a:r>
              </a:p>
              <a:p>
                <a:pPr marL="0" indent="0">
                  <a:buNone/>
                </a:pPr>
                <a:r>
                  <a:rPr lang="en-US" sz="2000" dirty="0"/>
                  <a:t>1)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произвольный вектор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  <a:blipFill>
                <a:blip r:embed="rId2"/>
                <a:stretch>
                  <a:fillRect l="-1529" t="-22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598738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Методы кластеризации: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3) </a:t>
                </a:r>
                <a:r>
                  <a:rPr lang="ru-RU" sz="2000" dirty="0"/>
                  <a:t>спектральная кластеризация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степень вершины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𝑑𝑖𝑎𝑔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лапласиан графа </a:t>
                </a:r>
                <a:r>
                  <a:rPr lang="en-US" sz="2000" dirty="0"/>
                  <a:t>G</a:t>
                </a:r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/>
                  <a:t>W – </a:t>
                </a:r>
                <a:r>
                  <a:rPr lang="ru-RU" sz="2000" dirty="0"/>
                  <a:t>матрица смежности графа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Свойства </a:t>
                </a:r>
                <a:r>
                  <a:rPr lang="en-US" sz="2000" dirty="0"/>
                  <a:t>L:</a:t>
                </a:r>
              </a:p>
              <a:p>
                <a:pPr marL="0" indent="0">
                  <a:buNone/>
                </a:pPr>
                <a:r>
                  <a:rPr lang="en-US" sz="2000" dirty="0"/>
                  <a:t>1)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произвольный вектор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  <a:blipFill>
                <a:blip r:embed="rId2"/>
                <a:stretch>
                  <a:fillRect l="-1529" t="-2244" b="-104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8508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Метрики оценки качества кластеризации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2348880"/>
                <a:ext cx="10793228" cy="417646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центр кластера</a:t>
                </a:r>
              </a:p>
              <a:p>
                <a:pPr marL="0" indent="0">
                  <a:buNone/>
                </a:pPr>
                <a:r>
                  <a:rPr lang="ru-RU" sz="2000" dirty="0"/>
                  <a:t>а) </a:t>
                </a:r>
                <a:r>
                  <a:rPr lang="ru-RU" sz="2000" dirty="0" err="1"/>
                  <a:t>внутрикластерное</a:t>
                </a:r>
                <a:r>
                  <a:rPr lang="ru-RU" sz="2000" dirty="0"/>
                  <a:t> расстояние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2348880"/>
                <a:ext cx="10793228" cy="4176464"/>
              </a:xfrm>
              <a:prstGeom prst="rect">
                <a:avLst/>
              </a:prstGeom>
              <a:blipFill>
                <a:blip r:embed="rId2"/>
                <a:stretch>
                  <a:fillRect l="-1529" t="-27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468933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Методы кластеризации: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3) </a:t>
                </a:r>
                <a:r>
                  <a:rPr lang="ru-RU" sz="2000" dirty="0"/>
                  <a:t>спектральная кластеризация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степень вершины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𝑑𝑖𝑎𝑔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лапласиан графа </a:t>
                </a:r>
                <a:r>
                  <a:rPr lang="en-US" sz="2000" dirty="0"/>
                  <a:t>G</a:t>
                </a:r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/>
                  <a:t>W – </a:t>
                </a:r>
                <a:r>
                  <a:rPr lang="ru-RU" sz="2000" dirty="0"/>
                  <a:t>матрица смежности графа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Свойства </a:t>
                </a:r>
                <a:r>
                  <a:rPr lang="en-US" sz="2000" dirty="0"/>
                  <a:t>L:</a:t>
                </a:r>
              </a:p>
              <a:p>
                <a:pPr marL="0" indent="0">
                  <a:buNone/>
                </a:pPr>
                <a:r>
                  <a:rPr lang="en-US" sz="2000" dirty="0"/>
                  <a:t>1)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произвольный вектор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2) L – </a:t>
                </a:r>
                <a:r>
                  <a:rPr lang="ru-RU" sz="2000" dirty="0"/>
                  <a:t>симметричная, неотрицательно определенная</a:t>
                </a: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  <a:blipFill>
                <a:blip r:embed="rId2"/>
                <a:stretch>
                  <a:fillRect l="-1529" t="-2244" b="-104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846480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Методы кластеризации: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3) </a:t>
                </a:r>
                <a:r>
                  <a:rPr lang="ru-RU" sz="2000" dirty="0"/>
                  <a:t>спектральная кластеризация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степень вершины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𝑑𝑖𝑎𝑔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лапласиан графа </a:t>
                </a:r>
                <a:r>
                  <a:rPr lang="en-US" sz="2000" dirty="0"/>
                  <a:t>G</a:t>
                </a:r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/>
                  <a:t>W – </a:t>
                </a:r>
                <a:r>
                  <a:rPr lang="ru-RU" sz="2000" dirty="0"/>
                  <a:t>матрица смежности графа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Свойства </a:t>
                </a:r>
                <a:r>
                  <a:rPr lang="en-US" sz="2000" dirty="0"/>
                  <a:t>L:</a:t>
                </a:r>
              </a:p>
              <a:p>
                <a:pPr marL="0" indent="0">
                  <a:buNone/>
                </a:pPr>
                <a:r>
                  <a:rPr lang="en-US" sz="2000" dirty="0"/>
                  <a:t>1)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произвольный вектор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2) L – </a:t>
                </a:r>
                <a:r>
                  <a:rPr lang="ru-RU" sz="2000" dirty="0"/>
                  <a:t>симметричная, неотрицательно определенная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&gt;≥0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  <a:blipFill>
                <a:blip r:embed="rId2"/>
                <a:stretch>
                  <a:fillRect l="-1529" t="-2244" b="-104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281249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1772816"/>
            <a:ext cx="10793228" cy="508518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Методы кластеризации: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3) </a:t>
            </a:r>
            <a:r>
              <a:rPr lang="ru-RU" sz="2000" dirty="0"/>
              <a:t>спектральная кластеризация</a:t>
            </a:r>
            <a:endParaRPr lang="en-US" sz="2000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Тогда можно доказать что: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00622793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1772816"/>
            <a:ext cx="10793228" cy="508518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Методы кластеризации: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3) </a:t>
            </a:r>
            <a:r>
              <a:rPr lang="ru-RU" sz="2000" dirty="0"/>
              <a:t>спектральная кластеризация</a:t>
            </a:r>
            <a:endParaRPr lang="en-US" sz="2000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Тогда можно доказать что:</a:t>
            </a:r>
          </a:p>
          <a:p>
            <a:pPr marL="0" indent="0">
              <a:buNone/>
            </a:pPr>
            <a:r>
              <a:rPr lang="en-US" sz="2000" dirty="0"/>
              <a:t>1) </a:t>
            </a:r>
            <a:r>
              <a:rPr lang="ru-RU" sz="2000" dirty="0"/>
              <a:t>кратность </a:t>
            </a:r>
            <a:r>
              <a:rPr lang="ru-R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нулевого собственного значения лапласиана равна числу компонент связности графа 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G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8839866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Методы кластеризации: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3) </a:t>
                </a:r>
                <a:r>
                  <a:rPr lang="ru-RU" sz="2000" dirty="0"/>
                  <a:t>спектральная кластеризация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Тогда можно доказать что:</a:t>
                </a:r>
              </a:p>
              <a:p>
                <a:pPr marL="0" indent="0">
                  <a:buNone/>
                </a:pPr>
                <a:r>
                  <a:rPr lang="en-US" sz="2000" dirty="0"/>
                  <a:t>1) </a:t>
                </a:r>
                <a:r>
                  <a:rPr lang="ru-RU" sz="2000" dirty="0"/>
                  <a:t>кратность 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нулевого собственного значения лапласиана равна числу компонент связности графа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</a:p>
              <a:p>
                <a:pPr marL="0" indent="0">
                  <a:buNone/>
                </a:pPr>
                <a:r>
                  <a:rPr lang="en-US" sz="2000" dirty="0"/>
                  <a:t>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компоненты связности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  <a:blipFill>
                <a:blip r:embed="rId2"/>
                <a:stretch>
                  <a:fillRect l="-1529" t="-2244" r="-2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548068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Методы кластеризации: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3) </a:t>
                </a:r>
                <a:r>
                  <a:rPr lang="ru-RU" sz="2000" dirty="0"/>
                  <a:t>спектральная кластеризация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Тогда можно доказать что:</a:t>
                </a:r>
              </a:p>
              <a:p>
                <a:pPr marL="0" indent="0">
                  <a:buNone/>
                </a:pPr>
                <a:r>
                  <a:rPr lang="en-US" sz="2000" dirty="0"/>
                  <a:t>1) </a:t>
                </a:r>
                <a:r>
                  <a:rPr lang="ru-RU" sz="2000" dirty="0"/>
                  <a:t>кратность 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нулевого собственного значения лапласиана равна числу компонент связности графа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</a:p>
              <a:p>
                <a:pPr marL="0" indent="0">
                  <a:buNone/>
                </a:pPr>
                <a:r>
                  <a:rPr lang="en-US" sz="2000" dirty="0"/>
                  <a:t>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компоненты связности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([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])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вектор принадлежности к компонентам связности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  <a:blipFill>
                <a:blip r:embed="rId2"/>
                <a:stretch>
                  <a:fillRect l="-1529" t="-2244" r="-2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330957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Методы кластеризации: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3) </a:t>
                </a:r>
                <a:r>
                  <a:rPr lang="ru-RU" sz="2000" dirty="0"/>
                  <a:t>спектральная кластеризация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Тогда можно доказать что:</a:t>
                </a:r>
              </a:p>
              <a:p>
                <a:pPr marL="0" indent="0">
                  <a:buNone/>
                </a:pPr>
                <a:r>
                  <a:rPr lang="en-US" sz="2000" dirty="0"/>
                  <a:t>1) </a:t>
                </a:r>
                <a:r>
                  <a:rPr lang="ru-RU" sz="2000" dirty="0"/>
                  <a:t>кратность 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нулевого собственного значения лапласиана равна числу компонент связности графа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</a:p>
              <a:p>
                <a:pPr marL="0" indent="0">
                  <a:buNone/>
                </a:pPr>
                <a:r>
                  <a:rPr lang="en-US" sz="2000" dirty="0"/>
                  <a:t>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компоненты связности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([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])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вектор принадлежности к компонентам связности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/>
                  <a:t> -</a:t>
                </a:r>
                <a:r>
                  <a:rPr lang="ru-RU" sz="2000" dirty="0"/>
                  <a:t>собственные вектора, соответствующие нулевому собственному значению, они характеризуют плотные компоненты графа</a:t>
                </a: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  <a:blipFill>
                <a:blip r:embed="rId2"/>
                <a:stretch>
                  <a:fillRect l="-1529" t="-2244" r="-2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538994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Методы кластеризации: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3) </a:t>
                </a:r>
                <a:r>
                  <a:rPr lang="ru-RU" sz="2000" dirty="0"/>
                  <a:t>спектральная кластеризация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Тогда можно доказать что:</a:t>
                </a:r>
              </a:p>
              <a:p>
                <a:pPr marL="0" indent="0">
                  <a:buNone/>
                </a:pPr>
                <a:r>
                  <a:rPr lang="en-US" sz="2000" dirty="0"/>
                  <a:t>1) </a:t>
                </a:r>
                <a:r>
                  <a:rPr lang="ru-RU" sz="2000" dirty="0"/>
                  <a:t>кратность 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нулевого собственного значения лапласиана равна числу компонент связности графа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</a:p>
              <a:p>
                <a:pPr marL="0" indent="0">
                  <a:buNone/>
                </a:pPr>
                <a:r>
                  <a:rPr lang="en-US" sz="2000" dirty="0"/>
                  <a:t>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компоненты связности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([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])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вектор принадлежности к компонентам связности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/>
                  <a:t> -</a:t>
                </a:r>
                <a:r>
                  <a:rPr lang="ru-RU" sz="2000" dirty="0"/>
                  <a:t>собственные вектора, соответствующие нулевому собственному значению, они характеризуют плотные компоненты графа</a:t>
                </a:r>
              </a:p>
              <a:p>
                <a:pPr marL="0" indent="0">
                  <a:buNone/>
                </a:pPr>
                <a:r>
                  <a:rPr lang="ru-RU" sz="2000" dirty="0"/>
                  <a:t>Следовательно:</a:t>
                </a:r>
              </a:p>
              <a:p>
                <a:pPr marL="0" indent="0">
                  <a:buNone/>
                </a:pPr>
                <a:r>
                  <a:rPr lang="ru-RU" sz="2000" dirty="0"/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похожие объекты,</a:t>
                </a:r>
                <a:r>
                  <a:rPr lang="en-US" sz="2000" dirty="0"/>
                  <a:t> </a:t>
                </a:r>
                <a:r>
                  <a:rPr lang="ru-RU" sz="2000" dirty="0"/>
                  <a:t>то у собственного вектора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,</a:t>
                </a:r>
                <a:r>
                  <a:rPr lang="ru-RU" sz="2000" dirty="0"/>
                  <a:t> который соответствует собственному значению близкому к нулю, 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ru-R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  <a:blipFill>
                <a:blip r:embed="rId2"/>
                <a:stretch>
                  <a:fillRect l="-1529" t="-2244" r="-16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695742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1772816"/>
            <a:ext cx="10793228" cy="508518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Методы кластеризации: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3) </a:t>
            </a:r>
            <a:r>
              <a:rPr lang="ru-RU" sz="2000" dirty="0"/>
              <a:t>спектральная кластеризация</a:t>
            </a:r>
            <a:endParaRPr lang="en-US" sz="2000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Алгоритм спектральной кластеризации:</a:t>
            </a:r>
          </a:p>
        </p:txBody>
      </p:sp>
    </p:spTree>
    <p:extLst>
      <p:ext uri="{BB962C8B-B14F-4D97-AF65-F5344CB8AC3E}">
        <p14:creationId xmlns:p14="http://schemas.microsoft.com/office/powerpoint/2010/main" val="311157135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Методы кластеризации: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3) </a:t>
                </a:r>
                <a:r>
                  <a:rPr lang="ru-RU" sz="2000" dirty="0"/>
                  <a:t>спектральная кластеризация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Алгоритм спектральной кластеризации:</a:t>
                </a:r>
              </a:p>
              <a:p>
                <a:pPr marL="0" indent="0">
                  <a:buNone/>
                </a:pPr>
                <a:r>
                  <a:rPr lang="ru-RU" sz="2000" dirty="0"/>
                  <a:t>1.Строим лапласиан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  <a:blipFill>
                <a:blip r:embed="rId2"/>
                <a:stretch>
                  <a:fillRect l="-1529" t="-22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5294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Метрики оценки качества кластеризации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2348880"/>
                <a:ext cx="10793228" cy="417646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центр кластера</a:t>
                </a:r>
              </a:p>
              <a:p>
                <a:pPr marL="0" indent="0">
                  <a:buNone/>
                </a:pPr>
                <a:r>
                  <a:rPr lang="ru-RU" sz="2000" dirty="0"/>
                  <a:t>а) </a:t>
                </a:r>
                <a:r>
                  <a:rPr lang="ru-RU" sz="2000" dirty="0" err="1"/>
                  <a:t>внутрикластерное</a:t>
                </a:r>
                <a:r>
                  <a:rPr lang="ru-RU" sz="2000" dirty="0"/>
                  <a:t> расстояние</a:t>
                </a:r>
              </a:p>
              <a:p>
                <a:pPr marL="0" indent="0">
                  <a:buNone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ru-RU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m:rPr>
                            <m:brk m:alnAt="23"/>
                          </m:rPr>
                          <a:rPr lang="ru-RU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  <m:r>
                      <m:rPr>
                        <m:nor/>
                      </m:rPr>
                      <a:rPr lang="el-GR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2348880"/>
                <a:ext cx="10793228" cy="4176464"/>
              </a:xfrm>
              <a:prstGeom prst="rect">
                <a:avLst/>
              </a:prstGeom>
              <a:blipFill>
                <a:blip r:embed="rId2"/>
                <a:stretch>
                  <a:fillRect l="-3765" t="-27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99585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Методы кластеризации: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3) </a:t>
                </a:r>
                <a:r>
                  <a:rPr lang="ru-RU" sz="2000" dirty="0"/>
                  <a:t>спектральная кластеризация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Алгоритм спектральной кластеризации:</a:t>
                </a:r>
              </a:p>
              <a:p>
                <a:pPr marL="0" indent="0">
                  <a:buNone/>
                </a:pPr>
                <a:r>
                  <a:rPr lang="ru-RU" sz="2000" dirty="0"/>
                  <a:t>1.Строим лапласиан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/>
                  <a:t>2.</a:t>
                </a:r>
                <a:r>
                  <a:rPr lang="ru-RU" sz="2000" dirty="0"/>
                  <a:t>Ищем нормированные собственные векторы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000" dirty="0"/>
                  <a:t>, соответствующие наименьшим собственным значениям (спектру)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  <a:blipFill>
                <a:blip r:embed="rId2"/>
                <a:stretch>
                  <a:fillRect l="-1529" t="-22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212269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Методы кластеризации: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3) </a:t>
                </a:r>
                <a:r>
                  <a:rPr lang="ru-RU" sz="2000" dirty="0"/>
                  <a:t>спектральная кластеризация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Алгоритм спектральной кластеризации:</a:t>
                </a:r>
              </a:p>
              <a:p>
                <a:pPr marL="0" indent="0">
                  <a:buNone/>
                </a:pPr>
                <a:r>
                  <a:rPr lang="ru-RU" sz="2000" dirty="0"/>
                  <a:t>1.Строим лапласиан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/>
                  <a:t>2.</a:t>
                </a:r>
                <a:r>
                  <a:rPr lang="ru-RU" sz="2000" dirty="0"/>
                  <a:t>Ищем нормированные собственные векторы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000" dirty="0"/>
                  <a:t>, соответствующие наименьшим собственным значениям (спектру)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3.</a:t>
                </a:r>
                <a:r>
                  <a:rPr lang="ru-RU" sz="2000" dirty="0"/>
                  <a:t>Строим матрицу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  <a:blipFill>
                <a:blip r:embed="rId2"/>
                <a:stretch>
                  <a:fillRect l="-1529" t="-22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828708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Методы кластеризации: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3) </a:t>
                </a:r>
                <a:r>
                  <a:rPr lang="ru-RU" sz="2000" dirty="0"/>
                  <a:t>спектральная кластеризация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Алгоритм спектральной кластеризации:</a:t>
                </a:r>
              </a:p>
              <a:p>
                <a:pPr marL="0" indent="0">
                  <a:buNone/>
                </a:pPr>
                <a:r>
                  <a:rPr lang="ru-RU" sz="2000" dirty="0"/>
                  <a:t>1.Строим лапласиан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/>
                  <a:t>2.</a:t>
                </a:r>
                <a:r>
                  <a:rPr lang="ru-RU" sz="2000" dirty="0"/>
                  <a:t>Ищем нормированные собственные векторы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000" dirty="0"/>
                  <a:t>, соответствующие наименьшим собственным значениям (спектру)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3.</a:t>
                </a:r>
                <a:r>
                  <a:rPr lang="ru-RU" sz="2000" dirty="0"/>
                  <a:t>Строим матрицу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новое признаковое описание для </a:t>
                </a:r>
                <a:r>
                  <a:rPr lang="en-US" sz="2000" dirty="0"/>
                  <a:t>X</a:t>
                </a: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  <a:blipFill>
                <a:blip r:embed="rId2"/>
                <a:stretch>
                  <a:fillRect l="-1529" t="-22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065354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Методы кластеризации: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3) </a:t>
                </a:r>
                <a:r>
                  <a:rPr lang="ru-RU" sz="2000" dirty="0"/>
                  <a:t>спектральная кластеризация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Алгоритм спектральной кластеризации:</a:t>
                </a:r>
              </a:p>
              <a:p>
                <a:pPr marL="0" indent="0">
                  <a:buNone/>
                </a:pPr>
                <a:r>
                  <a:rPr lang="ru-RU" sz="2000" dirty="0"/>
                  <a:t>1.Строим лапласиан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/>
                  <a:t>2.</a:t>
                </a:r>
                <a:r>
                  <a:rPr lang="ru-RU" sz="2000" dirty="0"/>
                  <a:t>Ищем нормированные собственные векторы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000" dirty="0"/>
                  <a:t>, соответствующие наименьшим собственным значениям (спектру)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3.</a:t>
                </a:r>
                <a:r>
                  <a:rPr lang="ru-RU" sz="2000" dirty="0"/>
                  <a:t>Строим матрицу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новое признаковое описание для </a:t>
                </a:r>
                <a:r>
                  <a:rPr lang="en-US" sz="2000" dirty="0"/>
                  <a:t>X</a:t>
                </a:r>
              </a:p>
              <a:p>
                <a:pPr marL="0" indent="0">
                  <a:buNone/>
                </a:pPr>
                <a:r>
                  <a:rPr lang="en-US" sz="2000" dirty="0"/>
                  <a:t>4.</a:t>
                </a:r>
                <a:r>
                  <a:rPr lang="ru-RU" sz="2000" dirty="0"/>
                  <a:t>Обучаем </a:t>
                </a:r>
                <a:r>
                  <a:rPr lang="en-US" sz="2000" dirty="0"/>
                  <a:t>k-means </a:t>
                </a:r>
                <a:r>
                  <a:rPr lang="ru-RU" sz="2000" dirty="0"/>
                  <a:t>на этой матрице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  <a:blipFill>
                <a:blip r:embed="rId2"/>
                <a:stretch>
                  <a:fillRect l="-1529" t="-22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350355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5343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Визуализация многомерного пространства признаков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2492896"/>
            <a:ext cx="10793228" cy="410445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6524822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5343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Визуализация многомерного пространства признаков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2492896"/>
            <a:ext cx="10793228" cy="410445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Multidimensional Scaling (MDS)</a:t>
            </a:r>
          </a:p>
        </p:txBody>
      </p:sp>
    </p:spTree>
    <p:extLst>
      <p:ext uri="{BB962C8B-B14F-4D97-AF65-F5344CB8AC3E}">
        <p14:creationId xmlns:p14="http://schemas.microsoft.com/office/powerpoint/2010/main" val="37613106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5343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Визуализация многомерного пространства признаков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492896"/>
                <a:ext cx="10793228" cy="410445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Multidimensional Scaling (MDS)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492896"/>
                <a:ext cx="10793228" cy="4104456"/>
              </a:xfrm>
              <a:prstGeom prst="rect">
                <a:avLst/>
              </a:prstGeom>
              <a:blipFill>
                <a:blip r:embed="rId2"/>
                <a:stretch>
                  <a:fillRect l="-1529" t="-2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555203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5343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Визуализация многомерного пространства признаков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492896"/>
                <a:ext cx="10793228" cy="410445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Multidimensional Scaling (MDS)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Pre>
                        <m:sPre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b>
                        <m:sup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</m:e>
                          </m:func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sPre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492896"/>
                <a:ext cx="10793228" cy="4104456"/>
              </a:xfrm>
              <a:prstGeom prst="rect">
                <a:avLst/>
              </a:prstGeom>
              <a:blipFill>
                <a:blip r:embed="rId2"/>
                <a:stretch>
                  <a:fillRect l="-9059" t="-2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936879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5343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Визуализация многомерного пространства признаков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492896"/>
                <a:ext cx="10793228" cy="410445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Multidimensional Scaling (MDS)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Pre>
                        <m:sPre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b>
                        <m:sup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</m:e>
                          </m:func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sPre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>
                  <a:buFontTx/>
                  <a:buChar char="-"/>
                </a:pPr>
                <a:r>
                  <a:rPr lang="ru-RU" sz="2000" dirty="0"/>
                  <a:t>сохраняются расстояния из исходного пространства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492896"/>
                <a:ext cx="10793228" cy="4104456"/>
              </a:xfrm>
              <a:prstGeom prst="rect">
                <a:avLst/>
              </a:prstGeom>
              <a:blipFill>
                <a:blip r:embed="rId2"/>
                <a:stretch>
                  <a:fillRect l="-9059" t="-2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930183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5343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Визуализация многомерного пространства признаков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492896"/>
                <a:ext cx="10793228" cy="410445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Multidimensional Scaling (MDS)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Pre>
                        <m:sPre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b>
                        <m:sup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</m:e>
                          </m:func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sPre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>
                  <a:buFontTx/>
                  <a:buChar char="-"/>
                </a:pPr>
                <a:r>
                  <a:rPr lang="ru-RU" sz="2000" dirty="0"/>
                  <a:t>сохраняются расстояния из исходного пространства</a:t>
                </a:r>
                <a:endParaRPr lang="en-US" sz="2000" dirty="0"/>
              </a:p>
              <a:p>
                <a:pPr>
                  <a:buFontTx/>
                  <a:buChar char="-"/>
                </a:pPr>
                <a:r>
                  <a:rPr lang="ru-RU" sz="2000" dirty="0"/>
                  <a:t>способы измерения расстояния в исходном и новом пространстве одинаковы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492896"/>
                <a:ext cx="10793228" cy="4104456"/>
              </a:xfrm>
              <a:prstGeom prst="rect">
                <a:avLst/>
              </a:prstGeom>
              <a:blipFill>
                <a:blip r:embed="rId2"/>
                <a:stretch>
                  <a:fillRect l="-9059" t="-2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2490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Метрики оценки качества кластеризации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2348880"/>
                <a:ext cx="10793228" cy="417646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центр кластера</a:t>
                </a:r>
              </a:p>
              <a:p>
                <a:pPr marL="0" indent="0">
                  <a:buNone/>
                </a:pPr>
                <a:r>
                  <a:rPr lang="ru-RU" sz="2000" dirty="0"/>
                  <a:t>а) </a:t>
                </a:r>
                <a:r>
                  <a:rPr lang="ru-RU" sz="2000" dirty="0" err="1"/>
                  <a:t>внутрикластерное</a:t>
                </a:r>
                <a:r>
                  <a:rPr lang="ru-RU" sz="2000" dirty="0"/>
                  <a:t> расстояние</a:t>
                </a:r>
              </a:p>
              <a:p>
                <a:pPr marL="0" indent="0">
                  <a:buNone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ru-RU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m:rPr>
                            <m:brk m:alnAt="23"/>
                          </m:rPr>
                          <a:rPr lang="ru-RU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  <m:r>
                      <m:rPr>
                        <m:nor/>
                      </m:rPr>
                      <a:rPr lang="el-GR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б</a:t>
                </a:r>
                <a:r>
                  <a:rPr lang="en-US" sz="2000" dirty="0"/>
                  <a:t>)</a:t>
                </a:r>
                <a:r>
                  <a:rPr lang="ru-RU" sz="2000" dirty="0"/>
                  <a:t> </a:t>
                </a:r>
                <a:r>
                  <a:rPr lang="ru-RU" sz="2000" dirty="0" err="1"/>
                  <a:t>межкластерное</a:t>
                </a:r>
                <a:r>
                  <a:rPr lang="ru-RU" sz="2000" dirty="0"/>
                  <a:t> расстояние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2348880"/>
                <a:ext cx="10793228" cy="4176464"/>
              </a:xfrm>
              <a:prstGeom prst="rect">
                <a:avLst/>
              </a:prstGeom>
              <a:blipFill>
                <a:blip r:embed="rId2"/>
                <a:stretch>
                  <a:fillRect l="-3765" t="-27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207200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5343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Визуализация многомерного пространства признаков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2492896"/>
            <a:ext cx="10793228" cy="410445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t-SNE (stochastic </a:t>
            </a:r>
            <a:r>
              <a:rPr lang="en-US" sz="2000" dirty="0" err="1"/>
              <a:t>neighbour</a:t>
            </a:r>
            <a:r>
              <a:rPr lang="en-US" sz="2000" dirty="0"/>
              <a:t> embedding)</a:t>
            </a:r>
          </a:p>
        </p:txBody>
      </p:sp>
    </p:spTree>
    <p:extLst>
      <p:ext uri="{BB962C8B-B14F-4D97-AF65-F5344CB8AC3E}">
        <p14:creationId xmlns:p14="http://schemas.microsoft.com/office/powerpoint/2010/main" val="133997173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5343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Визуализация многомерного пространства признаков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492896"/>
                <a:ext cx="10793228" cy="410445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t-SNE (stochastic </a:t>
                </a:r>
                <a:r>
                  <a:rPr lang="en-US" sz="2000" dirty="0" err="1"/>
                  <a:t>neighbour</a:t>
                </a:r>
                <a:r>
                  <a:rPr lang="en-US" sz="2000" dirty="0"/>
                  <a:t> embedding)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492896"/>
                <a:ext cx="10793228" cy="4104456"/>
              </a:xfrm>
              <a:prstGeom prst="rect">
                <a:avLst/>
              </a:prstGeom>
              <a:blipFill>
                <a:blip r:embed="rId2"/>
                <a:stretch>
                  <a:fillRect l="-1529" t="-2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94461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5343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Визуализация многомерного пространства признаков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492896"/>
                <a:ext cx="10793228" cy="410445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t-SNE (stochastic </a:t>
                </a:r>
                <a:r>
                  <a:rPr lang="en-US" sz="2000" dirty="0" err="1"/>
                  <a:t>neighbour</a:t>
                </a:r>
                <a:r>
                  <a:rPr lang="en-US" sz="2000" dirty="0"/>
                  <a:t> embedding)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492896"/>
                <a:ext cx="10793228" cy="4104456"/>
              </a:xfrm>
              <a:prstGeom prst="rect">
                <a:avLst/>
              </a:prstGeom>
              <a:blipFill>
                <a:blip r:embed="rId2"/>
                <a:stretch>
                  <a:fillRect l="-1529" t="-2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382590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5343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Визуализация многомерного пространства признаков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492896"/>
                <a:ext cx="10793228" cy="410445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t-SNE (stochastic </a:t>
                </a:r>
                <a:r>
                  <a:rPr lang="en-US" sz="2000" dirty="0" err="1"/>
                  <a:t>neighbour</a:t>
                </a:r>
                <a:r>
                  <a:rPr lang="en-US" sz="2000" dirty="0"/>
                  <a:t> embedding)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>
                    <a:ea typeface="Cambria Math" panose="02040503050406030204" pitchFamily="18" charset="0"/>
                  </a:rPr>
                  <a:t>Опишем сходство двух объектов:</a:t>
                </a: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492896"/>
                <a:ext cx="10793228" cy="4104456"/>
              </a:xfrm>
              <a:prstGeom prst="rect">
                <a:avLst/>
              </a:prstGeom>
              <a:blipFill>
                <a:blip r:embed="rId2"/>
                <a:stretch>
                  <a:fillRect l="-1529" t="-2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3517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5343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Визуализация многомерного пространства признаков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492896"/>
                <a:ext cx="10793228" cy="410445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t-SNE (stochastic </a:t>
                </a:r>
                <a:r>
                  <a:rPr lang="en-US" sz="2000" dirty="0" err="1"/>
                  <a:t>neighbour</a:t>
                </a:r>
                <a:r>
                  <a:rPr lang="en-US" sz="2000" dirty="0"/>
                  <a:t> embedding)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>
                    <a:ea typeface="Cambria Math" panose="02040503050406030204" pitchFamily="18" charset="0"/>
                  </a:rPr>
                  <a:t>Опишем сходство двух объектов:</a:t>
                </a: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000" dirty="0"/>
                  <a:t>   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492896"/>
                <a:ext cx="10793228" cy="4104456"/>
              </a:xfrm>
              <a:prstGeom prst="rect">
                <a:avLst/>
              </a:prstGeom>
              <a:blipFill>
                <a:blip r:embed="rId2"/>
                <a:stretch>
                  <a:fillRect l="-1529" t="-2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283085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5343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Визуализация многомерного пространства признаков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492896"/>
                <a:ext cx="10793228" cy="410445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t-SNE (stochastic </a:t>
                </a:r>
                <a:r>
                  <a:rPr lang="en-US" sz="2000" dirty="0" err="1"/>
                  <a:t>neighbour</a:t>
                </a:r>
                <a:r>
                  <a:rPr lang="en-US" sz="2000" dirty="0"/>
                  <a:t> embedding)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>
                    <a:ea typeface="Cambria Math" panose="02040503050406030204" pitchFamily="18" charset="0"/>
                  </a:rPr>
                  <a:t>Опишем сходство двух объектов:</a:t>
                </a: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000" dirty="0"/>
                  <a:t> – нормальное распределение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492896"/>
                <a:ext cx="10793228" cy="4104456"/>
              </a:xfrm>
              <a:prstGeom prst="rect">
                <a:avLst/>
              </a:prstGeom>
              <a:blipFill>
                <a:blip r:embed="rId2"/>
                <a:stretch>
                  <a:fillRect l="-1529" t="-2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749560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5343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Визуализация многомерного пространства признаков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492896"/>
                <a:ext cx="10793228" cy="410445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t-SNE (stochastic </a:t>
                </a:r>
                <a:r>
                  <a:rPr lang="en-US" sz="2000" dirty="0" err="1"/>
                  <a:t>neighbour</a:t>
                </a:r>
                <a:r>
                  <a:rPr lang="en-US" sz="2000" dirty="0"/>
                  <a:t> embedding)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>
                    <a:ea typeface="Cambria Math" panose="02040503050406030204" pitchFamily="18" charset="0"/>
                  </a:rPr>
                  <a:t>Опишем сходство двух объектов:</a:t>
                </a: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000" dirty="0"/>
                  <a:t> – нормальное распределение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492896"/>
                <a:ext cx="10793228" cy="4104456"/>
              </a:xfrm>
              <a:prstGeom prst="rect">
                <a:avLst/>
              </a:prstGeom>
              <a:blipFill>
                <a:blip r:embed="rId2"/>
                <a:stretch>
                  <a:fillRect l="-1529" t="-2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436461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5343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Визуализация многомерного пространства признаков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492896"/>
                <a:ext cx="10793228" cy="410445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t-SNE (stochastic </a:t>
                </a:r>
                <a:r>
                  <a:rPr lang="en-US" sz="2000" dirty="0" err="1"/>
                  <a:t>neighbour</a:t>
                </a:r>
                <a:r>
                  <a:rPr lang="en-US" sz="2000" dirty="0"/>
                  <a:t> embedding)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>
                    <a:ea typeface="Cambria Math" panose="02040503050406030204" pitchFamily="18" charset="0"/>
                  </a:rPr>
                  <a:t>Опишем сходство двух объектов:</a:t>
                </a: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000" dirty="0"/>
                  <a:t> – нормальное распределение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492896"/>
                <a:ext cx="10793228" cy="4104456"/>
              </a:xfrm>
              <a:prstGeom prst="rect">
                <a:avLst/>
              </a:prstGeom>
              <a:blipFill>
                <a:blip r:embed="rId2"/>
                <a:stretch>
                  <a:fillRect l="-1529" t="-2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044953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5343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Визуализация многомерного пространства признаков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492896"/>
                <a:ext cx="10793228" cy="410445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t-SNE (stochastic </a:t>
                </a:r>
                <a:r>
                  <a:rPr lang="en-US" sz="2000" dirty="0" err="1"/>
                  <a:t>neighbour</a:t>
                </a:r>
                <a:r>
                  <a:rPr lang="en-US" sz="2000" dirty="0"/>
                  <a:t> embedding)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>
                    <a:ea typeface="Cambria Math" panose="02040503050406030204" pitchFamily="18" charset="0"/>
                  </a:rPr>
                  <a:t>Опишем сходство двух объектов:</a:t>
                </a: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000" dirty="0"/>
                  <a:t> – нормальное распределение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492896"/>
                <a:ext cx="10793228" cy="4104456"/>
              </a:xfrm>
              <a:prstGeom prst="rect">
                <a:avLst/>
              </a:prstGeom>
              <a:blipFill>
                <a:blip r:embed="rId2"/>
                <a:stretch>
                  <a:fillRect l="-1529" t="-2778" b="-89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805570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5343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Визуализация многомерного пространства признаков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492896"/>
                <a:ext cx="10793228" cy="410445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t-SNE (stochastic </a:t>
                </a:r>
                <a:r>
                  <a:rPr lang="en-US" sz="2000" dirty="0" err="1"/>
                  <a:t>neighbour</a:t>
                </a:r>
                <a:r>
                  <a:rPr lang="en-US" sz="2000" dirty="0"/>
                  <a:t> embedding)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>
                    <a:ea typeface="Cambria Math" panose="02040503050406030204" pitchFamily="18" charset="0"/>
                  </a:rPr>
                  <a:t>Опишем сходство двух объектов:</a:t>
                </a: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000" dirty="0"/>
                  <a:t> – нормальное распределение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/>
                  <a:t> будет выше, чем ближе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/>
                  <a:t>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492896"/>
                <a:ext cx="10793228" cy="4104456"/>
              </a:xfrm>
              <a:prstGeom prst="rect">
                <a:avLst/>
              </a:prstGeom>
              <a:blipFill>
                <a:blip r:embed="rId2"/>
                <a:stretch>
                  <a:fillRect l="-1529" t="-2778" b="-89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2045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Метрики оценки качества кластеризации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2348880"/>
                <a:ext cx="10793228" cy="417646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центр кластера</a:t>
                </a:r>
              </a:p>
              <a:p>
                <a:pPr marL="0" indent="0">
                  <a:buNone/>
                </a:pPr>
                <a:r>
                  <a:rPr lang="ru-RU" sz="2000" dirty="0"/>
                  <a:t>а) </a:t>
                </a:r>
                <a:r>
                  <a:rPr lang="ru-RU" sz="2000" dirty="0" err="1"/>
                  <a:t>внутрикластерное</a:t>
                </a:r>
                <a:r>
                  <a:rPr lang="ru-RU" sz="2000" dirty="0"/>
                  <a:t> расстояние</a:t>
                </a:r>
              </a:p>
              <a:p>
                <a:pPr marL="0" indent="0">
                  <a:buNone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ru-RU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m:rPr>
                            <m:brk m:alnAt="23"/>
                          </m:rPr>
                          <a:rPr lang="ru-RU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  <m:r>
                      <m:rPr>
                        <m:nor/>
                      </m:rPr>
                      <a:rPr lang="el-GR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б</a:t>
                </a:r>
                <a:r>
                  <a:rPr lang="en-US" sz="2000" dirty="0"/>
                  <a:t>)</a:t>
                </a:r>
                <a:r>
                  <a:rPr lang="ru-RU" sz="2000" dirty="0"/>
                  <a:t> </a:t>
                </a:r>
                <a:r>
                  <a:rPr lang="ru-RU" sz="2000" dirty="0" err="1"/>
                  <a:t>межкластерное</a:t>
                </a:r>
                <a:r>
                  <a:rPr lang="ru-RU" sz="2000" dirty="0"/>
                  <a:t> расстояние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l-GR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2348880"/>
                <a:ext cx="10793228" cy="4176464"/>
              </a:xfrm>
              <a:prstGeom prst="rect">
                <a:avLst/>
              </a:prstGeom>
              <a:blipFill>
                <a:blip r:embed="rId2"/>
                <a:stretch>
                  <a:fillRect l="-8471" t="-27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729037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5343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Визуализация многомерного пространства признаков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492896"/>
                <a:ext cx="10793228" cy="436510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t-SNE (stochastic </a:t>
                </a:r>
                <a:r>
                  <a:rPr lang="en-US" sz="2000" dirty="0" err="1"/>
                  <a:t>neighbour</a:t>
                </a:r>
                <a:r>
                  <a:rPr lang="en-US" sz="2000" dirty="0"/>
                  <a:t> embedding)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‖"/>
                                            <m:endChr m:val="‖"/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ru-RU" sz="2000" dirty="0"/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492896"/>
                <a:ext cx="10793228" cy="4365104"/>
              </a:xfrm>
              <a:prstGeom prst="rect">
                <a:avLst/>
              </a:prstGeom>
              <a:blipFill>
                <a:blip r:embed="rId2"/>
                <a:stretch>
                  <a:fillRect l="-1529" t="-26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004173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5343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Визуализация многомерного пространства признаков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492896"/>
                <a:ext cx="10793228" cy="436510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t-SNE (stochastic </a:t>
                </a:r>
                <a:r>
                  <a:rPr lang="en-US" sz="2000" dirty="0" err="1"/>
                  <a:t>neighbour</a:t>
                </a:r>
                <a:r>
                  <a:rPr lang="en-US" sz="2000" dirty="0"/>
                  <a:t> embedding)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‖"/>
                                            <m:endChr m:val="‖"/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ru-RU" sz="2000" dirty="0"/>
                  <a:t> - распределение Коши, распределение учитывает то что при переходе в другое пространство объекты могут удаляться друг от друга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492896"/>
                <a:ext cx="10793228" cy="4365104"/>
              </a:xfrm>
              <a:prstGeom prst="rect">
                <a:avLst/>
              </a:prstGeom>
              <a:blipFill>
                <a:blip r:embed="rId2"/>
                <a:stretch>
                  <a:fillRect l="-1529" t="-2616" r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86808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5343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Визуализация многомерного пространства признаков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492896"/>
                <a:ext cx="10793228" cy="436510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t-SNE (stochastic </a:t>
                </a:r>
                <a:r>
                  <a:rPr lang="en-US" sz="2000" dirty="0" err="1"/>
                  <a:t>neighbour</a:t>
                </a:r>
                <a:r>
                  <a:rPr lang="en-US" sz="2000" dirty="0"/>
                  <a:t> embedding)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‖"/>
                                            <m:endChr m:val="‖"/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ru-RU" sz="2000" dirty="0"/>
                  <a:t> - распределение Коши, распределение учитывает то что при переходе в другое пространство объекты могут удаляться друг от друга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492896"/>
                <a:ext cx="10793228" cy="4365104"/>
              </a:xfrm>
              <a:prstGeom prst="rect">
                <a:avLst/>
              </a:prstGeom>
              <a:blipFill>
                <a:blip r:embed="rId2"/>
                <a:stretch>
                  <a:fillRect l="-1529" t="-2616" r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891662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5343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Визуализация многомерного пространства признаков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492896"/>
                <a:ext cx="10793228" cy="436510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t-SNE (stochastic </a:t>
                </a:r>
                <a:r>
                  <a:rPr lang="en-US" sz="2000" dirty="0" err="1"/>
                  <a:t>neighbour</a:t>
                </a:r>
                <a:r>
                  <a:rPr lang="en-US" sz="2000" dirty="0"/>
                  <a:t> embedding)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‖"/>
                                            <m:endChr m:val="‖"/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ru-RU" sz="2000" dirty="0"/>
                  <a:t> - распределение Коши, распределение учитывает то что при переходе в другое пространство объекты могут удаляться друг от друга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Измеряем ошибку с помощью дивергенции </a:t>
                </a:r>
                <a:r>
                  <a:rPr lang="ru-RU" sz="2000" dirty="0" err="1"/>
                  <a:t>Кульбака-Лейблера</a:t>
                </a:r>
                <a:r>
                  <a:rPr lang="en-US" sz="2000" dirty="0"/>
                  <a:t>(</a:t>
                </a:r>
                <a:r>
                  <a:rPr lang="ru-RU" sz="2000" dirty="0"/>
                  <a:t>показывает расстояние между распределениями</a:t>
                </a:r>
                <a:r>
                  <a:rPr lang="en-US" sz="2000" dirty="0"/>
                  <a:t>)</a:t>
                </a:r>
                <a:r>
                  <a:rPr lang="ru-RU" sz="2000" dirty="0"/>
                  <a:t>: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492896"/>
                <a:ext cx="10793228" cy="4365104"/>
              </a:xfrm>
              <a:prstGeom prst="rect">
                <a:avLst/>
              </a:prstGeom>
              <a:blipFill>
                <a:blip r:embed="rId2"/>
                <a:stretch>
                  <a:fillRect l="-1529" t="-2616" r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624869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5343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Визуализация многомерного пространства признаков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492896"/>
                <a:ext cx="10793228" cy="436510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t-SNE (stochastic </a:t>
                </a:r>
                <a:r>
                  <a:rPr lang="en-US" sz="2000" dirty="0" err="1"/>
                  <a:t>neighbour</a:t>
                </a:r>
                <a:r>
                  <a:rPr lang="en-US" sz="2000" dirty="0"/>
                  <a:t> embedding)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‖"/>
                                            <m:endChr m:val="‖"/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ru-RU" sz="2000" dirty="0"/>
                  <a:t> - распределение Коши, распределение учитывает то что при переходе в другое пространство объекты могут удаляться друг от друга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Измеряем ошибку с помощью дивергенции </a:t>
                </a:r>
                <a:r>
                  <a:rPr lang="ru-RU" sz="2000" dirty="0" err="1"/>
                  <a:t>Кульбака-Лейблера</a:t>
                </a:r>
                <a:r>
                  <a:rPr lang="en-US" sz="2000" dirty="0"/>
                  <a:t>(</a:t>
                </a:r>
                <a:r>
                  <a:rPr lang="ru-RU" sz="2000" dirty="0"/>
                  <a:t>показывает расстояние между распределениями</a:t>
                </a:r>
                <a:r>
                  <a:rPr lang="en-US" sz="2000" dirty="0"/>
                  <a:t>)</a:t>
                </a:r>
                <a:r>
                  <a:rPr lang="ru-RU" sz="20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Pre>
                        <m:sPre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b>
                        <m:sup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</m:e>
                          </m:func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sPre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492896"/>
                <a:ext cx="10793228" cy="4365104"/>
              </a:xfrm>
              <a:prstGeom prst="rect">
                <a:avLst/>
              </a:prstGeom>
              <a:blipFill>
                <a:blip r:embed="rId2"/>
                <a:stretch>
                  <a:fillRect l="-8941" t="-2616" r="-1529" b="-142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34899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53435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Визуализация многомерного пространства признаков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2492896"/>
            <a:ext cx="10793228" cy="436510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t-SNE (stochastic </a:t>
            </a:r>
            <a:r>
              <a:rPr lang="en-US" sz="2000" dirty="0" err="1"/>
              <a:t>neighbour</a:t>
            </a:r>
            <a:r>
              <a:rPr lang="en-US" sz="2000" dirty="0"/>
              <a:t> embedding)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39478DB-4637-294F-941C-0644D9D41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940" y="2492896"/>
            <a:ext cx="5100704" cy="414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76084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представлений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1772816"/>
            <a:ext cx="10793228" cy="511256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2501678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представлений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1772816"/>
            <a:ext cx="10793228" cy="511256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representation learning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5244198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представлений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1772816"/>
            <a:ext cx="10793228" cy="511256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representation learning</a:t>
            </a:r>
          </a:p>
          <a:p>
            <a:pPr marL="0" indent="0">
              <a:buNone/>
            </a:pPr>
            <a:r>
              <a:rPr lang="en-US" sz="2000" dirty="0"/>
              <a:t>word2vec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2472224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представлений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11256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representation learning</a:t>
                </a:r>
              </a:p>
              <a:p>
                <a:pPr marL="0" indent="0">
                  <a:buNone/>
                </a:pPr>
                <a:r>
                  <a:rPr lang="en-US" sz="2000" dirty="0"/>
                  <a:t>word2vec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ru-RU" sz="2000" dirty="0"/>
                  <a:t> - текст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112568"/>
              </a:xfrm>
              <a:prstGeom prst="rect">
                <a:avLst/>
              </a:prstGeom>
              <a:blipFill>
                <a:blip r:embed="rId2"/>
                <a:stretch>
                  <a:fillRect l="-1529" t="-2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5394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Метрики оценки качества кластеризации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2348880"/>
                <a:ext cx="10793228" cy="417646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центр кластера</a:t>
                </a:r>
              </a:p>
              <a:p>
                <a:pPr marL="0" indent="0">
                  <a:buNone/>
                </a:pPr>
                <a:r>
                  <a:rPr lang="ru-RU" sz="2000" dirty="0"/>
                  <a:t>а) </a:t>
                </a:r>
                <a:r>
                  <a:rPr lang="ru-RU" sz="2000" dirty="0" err="1"/>
                  <a:t>внутрикластерное</a:t>
                </a:r>
                <a:r>
                  <a:rPr lang="ru-RU" sz="2000" dirty="0"/>
                  <a:t> расстояние</a:t>
                </a:r>
              </a:p>
              <a:p>
                <a:pPr marL="0" indent="0">
                  <a:buNone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ru-RU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m:rPr>
                            <m:brk m:alnAt="23"/>
                          </m:rPr>
                          <a:rPr lang="ru-RU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  <m:r>
                      <m:rPr>
                        <m:nor/>
                      </m:rPr>
                      <a:rPr lang="el-GR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б</a:t>
                </a:r>
                <a:r>
                  <a:rPr lang="en-US" sz="2000" dirty="0"/>
                  <a:t>)</a:t>
                </a:r>
                <a:r>
                  <a:rPr lang="ru-RU" sz="2000" dirty="0"/>
                  <a:t> </a:t>
                </a:r>
                <a:r>
                  <a:rPr lang="ru-RU" sz="2000" dirty="0" err="1"/>
                  <a:t>межкластерное</a:t>
                </a:r>
                <a:r>
                  <a:rPr lang="ru-RU" sz="2000" dirty="0"/>
                  <a:t> расстояние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l-GR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в) индекс </a:t>
                </a:r>
                <a:r>
                  <a:rPr lang="ru-RU" sz="2000" dirty="0" err="1"/>
                  <a:t>Данна</a:t>
                </a:r>
                <a:r>
                  <a:rPr lang="ru-RU" sz="2000" dirty="0"/>
                  <a:t> (</a:t>
                </a:r>
                <a:r>
                  <a:rPr lang="en-US" sz="2000" dirty="0"/>
                  <a:t>Dunn Index</a:t>
                </a:r>
                <a:r>
                  <a:rPr lang="ru-RU" sz="2000" dirty="0"/>
                  <a:t>)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2348880"/>
                <a:ext cx="10793228" cy="4176464"/>
              </a:xfrm>
              <a:prstGeom prst="rect">
                <a:avLst/>
              </a:prstGeom>
              <a:blipFill>
                <a:blip r:embed="rId2"/>
                <a:stretch>
                  <a:fillRect l="-8471" t="-27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066335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представлений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11256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representation learning</a:t>
                </a:r>
              </a:p>
              <a:p>
                <a:pPr marL="0" indent="0">
                  <a:buNone/>
                </a:pPr>
                <a:r>
                  <a:rPr lang="en-US" sz="2000" dirty="0"/>
                  <a:t>word2vec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ru-RU" sz="2000" dirty="0"/>
                  <a:t> - текст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2000" dirty="0"/>
                  <a:t> - слова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112568"/>
              </a:xfrm>
              <a:prstGeom prst="rect">
                <a:avLst/>
              </a:prstGeom>
              <a:blipFill>
                <a:blip r:embed="rId2"/>
                <a:stretch>
                  <a:fillRect l="-1529" t="-2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074066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представлений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11256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representation learning</a:t>
                </a:r>
              </a:p>
              <a:p>
                <a:pPr marL="0" indent="0">
                  <a:buNone/>
                </a:pPr>
                <a:r>
                  <a:rPr lang="en-US" sz="2000" dirty="0"/>
                  <a:t>word2vec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ru-RU" sz="2000" dirty="0"/>
                  <a:t> - текст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2000" dirty="0"/>
                  <a:t> - слова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112568"/>
              </a:xfrm>
              <a:prstGeom prst="rect">
                <a:avLst/>
              </a:prstGeom>
              <a:blipFill>
                <a:blip r:embed="rId2"/>
                <a:stretch>
                  <a:fillRect l="-1529" t="-2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350684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представлений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11256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representation learning</a:t>
                </a:r>
              </a:p>
              <a:p>
                <a:pPr marL="0" indent="0">
                  <a:buNone/>
                </a:pPr>
                <a:r>
                  <a:rPr lang="en-US" sz="2000" dirty="0"/>
                  <a:t>word2vec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ru-RU" sz="2000" dirty="0"/>
                  <a:t> - текст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2000" dirty="0"/>
                  <a:t> - слова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контекст слова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112568"/>
              </a:xfrm>
              <a:prstGeom prst="rect">
                <a:avLst/>
              </a:prstGeom>
              <a:blipFill>
                <a:blip r:embed="rId2"/>
                <a:stretch>
                  <a:fillRect l="-1529" t="-2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832452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представлений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11256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representation learning</a:t>
                </a:r>
              </a:p>
              <a:p>
                <a:pPr marL="0" indent="0">
                  <a:buNone/>
                </a:pPr>
                <a:r>
                  <a:rPr lang="en-US" sz="2000" dirty="0"/>
                  <a:t>word2vec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ru-RU" sz="2000" dirty="0"/>
                  <a:t> - текст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2000" dirty="0"/>
                  <a:t> - слова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контекст слова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⁡(&lt;</m:t>
                          </m:r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&gt;)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⁡(&lt;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&gt;)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112568"/>
              </a:xfrm>
              <a:prstGeom prst="rect">
                <a:avLst/>
              </a:prstGeom>
              <a:blipFill>
                <a:blip r:embed="rId2"/>
                <a:stretch>
                  <a:fillRect l="-1529" t="-2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181072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представлений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11256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representation learning</a:t>
                </a:r>
              </a:p>
              <a:p>
                <a:pPr marL="0" indent="0">
                  <a:buNone/>
                </a:pPr>
                <a:r>
                  <a:rPr lang="en-US" sz="2000" dirty="0"/>
                  <a:t>word2vec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ru-RU" sz="2000" dirty="0"/>
                  <a:t> - текст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2000" dirty="0"/>
                  <a:t> - слова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контекст слова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⁡(&lt;</m:t>
                          </m:r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&gt;)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⁡(&lt;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&gt;)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nary>
                      <m:naryPr>
                        <m:chr m:val="∑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nary>
                      <m:naryPr>
                        <m:chr m:val="∑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e>
                    </m:func>
                    <m:sPre>
                      <m:sPre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</m:e>
                        </m:acc>
                      </m:sub>
                      <m:sup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fNam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e>
                        </m:func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sPre>
                  </m:oMath>
                </a14:m>
                <a:r>
                  <a:rPr lang="ru-RU" sz="2000" dirty="0"/>
                  <a:t> 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112568"/>
              </a:xfrm>
              <a:prstGeom prst="rect">
                <a:avLst/>
              </a:prstGeom>
              <a:blipFill>
                <a:blip r:embed="rId2"/>
                <a:stretch>
                  <a:fillRect l="-4353" t="-2233" b="-19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039433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представлений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11256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representation learning</a:t>
                </a:r>
              </a:p>
              <a:p>
                <a:pPr marL="0" indent="0">
                  <a:buNone/>
                </a:pPr>
                <a:r>
                  <a:rPr lang="en-US" sz="2000" dirty="0"/>
                  <a:t>word2vec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ru-RU" sz="2000" dirty="0"/>
                  <a:t> - текст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2000" dirty="0"/>
                  <a:t> - слова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контекст слова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⁡(&lt;</m:t>
                          </m:r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&gt;)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⁡(&lt;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&gt;)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nary>
                      <m:naryPr>
                        <m:chr m:val="∑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nary>
                      <m:naryPr>
                        <m:chr m:val="∑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e>
                    </m:func>
                    <m:sPre>
                      <m:sPre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</m:e>
                        </m:acc>
                      </m:sub>
                      <m:sup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fNam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e>
                        </m:func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sPre>
                  </m:oMath>
                </a14:m>
                <a:r>
                  <a:rPr lang="ru-RU" sz="2000" dirty="0"/>
                  <a:t> </a:t>
                </a:r>
              </a:p>
              <a:p>
                <a:pPr marL="0" indent="0">
                  <a:buNone/>
                </a:pPr>
                <a:r>
                  <a:rPr lang="ru-RU" sz="2000" dirty="0"/>
                  <a:t>по всем текстам, по всем словам и контексту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112568"/>
              </a:xfrm>
              <a:prstGeom prst="rect">
                <a:avLst/>
              </a:prstGeom>
              <a:blipFill>
                <a:blip r:embed="rId2"/>
                <a:stretch>
                  <a:fillRect l="-4353" t="-2233" b="-19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520368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Понижение размерности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1844824"/>
            <a:ext cx="10793228" cy="475252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1269896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Понижение размерности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1844824"/>
            <a:ext cx="10793228" cy="475252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Метод главных компонент (</a:t>
            </a:r>
            <a:r>
              <a:rPr lang="en-US" sz="2000" dirty="0"/>
              <a:t>principal component analysis</a:t>
            </a:r>
            <a:r>
              <a:rPr lang="ru-RU" sz="2000" dirty="0"/>
              <a:t>)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5433443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Понижение размерности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475252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 главных компонент (</a:t>
                </a:r>
                <a:r>
                  <a:rPr lang="en-US" sz="2000" dirty="0"/>
                  <a:t>principal component analysis</a:t>
                </a:r>
                <a:r>
                  <a:rPr lang="ru-RU" sz="2000" dirty="0"/>
                  <a:t>)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4752528"/>
              </a:xfrm>
              <a:prstGeom prst="rect">
                <a:avLst/>
              </a:prstGeom>
              <a:blipFill>
                <a:blip r:embed="rId2"/>
                <a:stretch>
                  <a:fillRect l="-1529" t="-2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239464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Понижение размерности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475252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 главных компонент (</a:t>
                </a:r>
                <a:r>
                  <a:rPr lang="en-US" sz="2000" dirty="0"/>
                  <a:t>principal component analysis</a:t>
                </a:r>
                <a:r>
                  <a:rPr lang="ru-RU" sz="2000" dirty="0"/>
                  <a:t>)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4752528"/>
              </a:xfrm>
              <a:prstGeom prst="rect">
                <a:avLst/>
              </a:prstGeom>
              <a:blipFill>
                <a:blip r:embed="rId2"/>
                <a:stretch>
                  <a:fillRect l="-1529" t="-2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5364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Метрики оценки качества кластеризации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2348880"/>
                <a:ext cx="10793228" cy="417646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центр кластера</a:t>
                </a:r>
              </a:p>
              <a:p>
                <a:pPr marL="0" indent="0">
                  <a:buNone/>
                </a:pPr>
                <a:r>
                  <a:rPr lang="ru-RU" sz="2000" dirty="0"/>
                  <a:t>а) </a:t>
                </a:r>
                <a:r>
                  <a:rPr lang="ru-RU" sz="2000" dirty="0" err="1"/>
                  <a:t>внутрикластерное</a:t>
                </a:r>
                <a:r>
                  <a:rPr lang="ru-RU" sz="2000" dirty="0"/>
                  <a:t> расстояние</a:t>
                </a:r>
              </a:p>
              <a:p>
                <a:pPr marL="0" indent="0">
                  <a:buNone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ru-RU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m:rPr>
                            <m:brk m:alnAt="23"/>
                          </m:rPr>
                          <a:rPr lang="ru-RU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  <m:r>
                      <m:rPr>
                        <m:nor/>
                      </m:rPr>
                      <a:rPr lang="el-GR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б</a:t>
                </a:r>
                <a:r>
                  <a:rPr lang="en-US" sz="2000" dirty="0"/>
                  <a:t>)</a:t>
                </a:r>
                <a:r>
                  <a:rPr lang="ru-RU" sz="2000" dirty="0"/>
                  <a:t> </a:t>
                </a:r>
                <a:r>
                  <a:rPr lang="ru-RU" sz="2000" dirty="0" err="1"/>
                  <a:t>межкластерное</a:t>
                </a:r>
                <a:r>
                  <a:rPr lang="ru-RU" sz="2000" dirty="0"/>
                  <a:t> расстояние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l-GR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в) индекс </a:t>
                </a:r>
                <a:r>
                  <a:rPr lang="ru-RU" sz="2000" dirty="0" err="1"/>
                  <a:t>Данна</a:t>
                </a:r>
                <a:r>
                  <a:rPr lang="ru-RU" sz="2000" dirty="0"/>
                  <a:t> (</a:t>
                </a:r>
                <a:r>
                  <a:rPr lang="en-US" sz="2000" dirty="0"/>
                  <a:t>Dunn Index</a:t>
                </a:r>
                <a:r>
                  <a:rPr lang="ru-RU" sz="2000" dirty="0"/>
                  <a:t>)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Pre>
                            <m:sPre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b>
                            <m:sup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   </m:t>
                                  </m:r>
                                </m:e>
                              </m:func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sPr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Pre>
                            <m:sPre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b>
                            <m:sup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</m:e>
                              </m:func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sPr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2348880"/>
                <a:ext cx="10793228" cy="4176464"/>
              </a:xfrm>
              <a:prstGeom prst="rect">
                <a:avLst/>
              </a:prstGeom>
              <a:blipFill>
                <a:blip r:embed="rId2"/>
                <a:stretch>
                  <a:fillRect l="-8471" t="-27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791444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Понижение размерности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475252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 главных компонент (</a:t>
                </a:r>
                <a:r>
                  <a:rPr lang="en-US" sz="2000" dirty="0"/>
                  <a:t>principal component analysis</a:t>
                </a:r>
                <a:r>
                  <a:rPr lang="ru-RU" sz="2000" dirty="0"/>
                  <a:t>)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Предположим что все признаки центрированы – среднее в каждом столбце </a:t>
                </a:r>
                <a:r>
                  <a:rPr lang="en-US" sz="2000" dirty="0"/>
                  <a:t>X </a:t>
                </a:r>
                <a:r>
                  <a:rPr lang="ru-RU" sz="2000" dirty="0"/>
                  <a:t>равно нулю.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4752528"/>
              </a:xfrm>
              <a:prstGeom prst="rect">
                <a:avLst/>
              </a:prstGeom>
              <a:blipFill>
                <a:blip r:embed="rId2"/>
                <a:stretch>
                  <a:fillRect l="-1529" t="-2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774777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Понижение размерности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475252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 главных компонент (</a:t>
                </a:r>
                <a:r>
                  <a:rPr lang="en-US" sz="2000" dirty="0"/>
                  <a:t>principal component analysis</a:t>
                </a:r>
                <a:r>
                  <a:rPr lang="ru-RU" sz="2000" dirty="0"/>
                  <a:t>)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Предположим что все признаки центрированы – среднее в каждом столбце </a:t>
                </a:r>
                <a:r>
                  <a:rPr lang="en-US" sz="2000" dirty="0"/>
                  <a:t>X </a:t>
                </a:r>
                <a:r>
                  <a:rPr lang="ru-RU" sz="2000" dirty="0"/>
                  <a:t>равно нулю.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Найдем векторы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ru-RU" sz="2000" dirty="0"/>
                  <a:t> - главные компоненты, которые: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4752528"/>
              </a:xfrm>
              <a:prstGeom prst="rect">
                <a:avLst/>
              </a:prstGeom>
              <a:blipFill>
                <a:blip r:embed="rId2"/>
                <a:stretch>
                  <a:fillRect l="-1529" t="-2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328482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Понижение размерности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475252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 главных компонент (</a:t>
                </a:r>
                <a:r>
                  <a:rPr lang="en-US" sz="2000" dirty="0"/>
                  <a:t>principal component analysis</a:t>
                </a:r>
                <a:r>
                  <a:rPr lang="ru-RU" sz="2000" dirty="0"/>
                  <a:t>)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Предположим что все признаки центрированы – среднее в каждом столбце </a:t>
                </a:r>
                <a:r>
                  <a:rPr lang="en-US" sz="2000" dirty="0"/>
                  <a:t>X </a:t>
                </a:r>
                <a:r>
                  <a:rPr lang="ru-RU" sz="2000" dirty="0"/>
                  <a:t>равно нулю.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Найдем векторы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ru-RU" sz="2000" dirty="0"/>
                  <a:t> - главные компоненты, которые:</a:t>
                </a:r>
              </a:p>
              <a:p>
                <a:pPr marL="0" indent="0">
                  <a:buNone/>
                </a:pPr>
                <a:r>
                  <a:rPr lang="ru-RU" sz="2000" dirty="0"/>
                  <a:t>1) ортогональны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4752528"/>
              </a:xfrm>
              <a:prstGeom prst="rect">
                <a:avLst/>
              </a:prstGeom>
              <a:blipFill>
                <a:blip r:embed="rId2"/>
                <a:stretch>
                  <a:fillRect l="-1529" t="-2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225523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Понижение размерности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475252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 главных компонент (</a:t>
                </a:r>
                <a:r>
                  <a:rPr lang="en-US" sz="2000" dirty="0"/>
                  <a:t>principal component analysis</a:t>
                </a:r>
                <a:r>
                  <a:rPr lang="ru-RU" sz="2000" dirty="0"/>
                  <a:t>)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Предположим что все признаки центрированы – среднее в каждом столбце </a:t>
                </a:r>
                <a:r>
                  <a:rPr lang="en-US" sz="2000" dirty="0"/>
                  <a:t>X </a:t>
                </a:r>
                <a:r>
                  <a:rPr lang="ru-RU" sz="2000" dirty="0"/>
                  <a:t>равно нулю.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Найдем векторы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ru-RU" sz="2000" dirty="0"/>
                  <a:t> - главные компоненты, которые:</a:t>
                </a:r>
              </a:p>
              <a:p>
                <a:pPr marL="0" indent="0">
                  <a:buNone/>
                </a:pPr>
                <a:r>
                  <a:rPr lang="ru-RU" sz="2000" dirty="0"/>
                  <a:t>1) ортогональны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&gt; 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4752528"/>
              </a:xfrm>
              <a:prstGeom prst="rect">
                <a:avLst/>
              </a:prstGeom>
              <a:blipFill>
                <a:blip r:embed="rId2"/>
                <a:stretch>
                  <a:fillRect l="-1529" t="-2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81020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Понижение размерности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475252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 главных компонент (</a:t>
                </a:r>
                <a:r>
                  <a:rPr lang="en-US" sz="2000" dirty="0"/>
                  <a:t>principal component analysis</a:t>
                </a:r>
                <a:r>
                  <a:rPr lang="ru-RU" sz="2000" dirty="0"/>
                  <a:t>)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Предположим что все признаки центрированы – среднее в каждом столбце </a:t>
                </a:r>
                <a:r>
                  <a:rPr lang="en-US" sz="2000" dirty="0"/>
                  <a:t>X </a:t>
                </a:r>
                <a:r>
                  <a:rPr lang="ru-RU" sz="2000" dirty="0"/>
                  <a:t>равно нулю.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Найдем векторы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ru-RU" sz="2000" dirty="0"/>
                  <a:t> - главные компоненты, которые:</a:t>
                </a:r>
              </a:p>
              <a:p>
                <a:pPr marL="0" indent="0">
                  <a:buNone/>
                </a:pPr>
                <a:r>
                  <a:rPr lang="ru-RU" sz="2000" dirty="0"/>
                  <a:t>1) ортогональны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&gt; 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2) </a:t>
                </a:r>
                <a:r>
                  <a:rPr lang="ru-RU" sz="2000" dirty="0"/>
                  <a:t>нормированы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4752528"/>
              </a:xfrm>
              <a:prstGeom prst="rect">
                <a:avLst/>
              </a:prstGeom>
              <a:blipFill>
                <a:blip r:embed="rId2"/>
                <a:stretch>
                  <a:fillRect l="-1529" t="-2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61419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Понижение размерности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475252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 главных компонент (</a:t>
                </a:r>
                <a:r>
                  <a:rPr lang="en-US" sz="2000" dirty="0"/>
                  <a:t>principal component analysis</a:t>
                </a:r>
                <a:r>
                  <a:rPr lang="ru-RU" sz="2000" dirty="0"/>
                  <a:t>)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Предположим что все признаки центрированы – среднее в каждом столбце </a:t>
                </a:r>
                <a:r>
                  <a:rPr lang="en-US" sz="2000" dirty="0"/>
                  <a:t>X </a:t>
                </a:r>
                <a:r>
                  <a:rPr lang="ru-RU" sz="2000" dirty="0"/>
                  <a:t>равно нулю.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Найдем векторы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ru-RU" sz="2000" dirty="0"/>
                  <a:t> - главные компоненты, которые:</a:t>
                </a:r>
              </a:p>
              <a:p>
                <a:pPr marL="0" indent="0">
                  <a:buNone/>
                </a:pPr>
                <a:r>
                  <a:rPr lang="ru-RU" sz="2000" dirty="0"/>
                  <a:t>1) ортогональны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&gt; 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2) </a:t>
                </a:r>
                <a:r>
                  <a:rPr lang="ru-RU" sz="2000" dirty="0"/>
                  <a:t>нормированы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4752528"/>
              </a:xfrm>
              <a:prstGeom prst="rect">
                <a:avLst/>
              </a:prstGeom>
              <a:blipFill>
                <a:blip r:embed="rId2"/>
                <a:stretch>
                  <a:fillRect l="-1529" t="-2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144914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Понижение размерности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475252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 главных компонент (</a:t>
                </a:r>
                <a:r>
                  <a:rPr lang="en-US" sz="2000" dirty="0"/>
                  <a:t>principal component analysis</a:t>
                </a:r>
                <a:r>
                  <a:rPr lang="ru-RU" sz="2000" dirty="0"/>
                  <a:t>)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Предположим что все признаки центрированы – среднее в каждом столбце </a:t>
                </a:r>
                <a:r>
                  <a:rPr lang="en-US" sz="2000" dirty="0"/>
                  <a:t>X </a:t>
                </a:r>
                <a:r>
                  <a:rPr lang="ru-RU" sz="2000" dirty="0"/>
                  <a:t>равно нулю.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Найдем векторы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ru-RU" sz="2000" dirty="0"/>
                  <a:t> - главные компоненты, которые:</a:t>
                </a:r>
              </a:p>
              <a:p>
                <a:pPr marL="0" indent="0">
                  <a:buNone/>
                </a:pPr>
                <a:r>
                  <a:rPr lang="ru-RU" sz="2000" dirty="0"/>
                  <a:t>1) ортогональны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&gt; 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2) </a:t>
                </a:r>
                <a:r>
                  <a:rPr lang="ru-RU" sz="2000" dirty="0"/>
                  <a:t>нормированы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3) </a:t>
                </a:r>
                <a:r>
                  <a:rPr lang="ru-RU" sz="2000" dirty="0"/>
                  <a:t>При проецировании </a:t>
                </a:r>
                <a:r>
                  <a:rPr lang="en-US" sz="2000" dirty="0"/>
                  <a:t>X </a:t>
                </a:r>
                <a:r>
                  <a:rPr lang="ru-RU" sz="2000" dirty="0"/>
                  <a:t>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ru-RU" sz="2000" dirty="0"/>
                  <a:t> дисперсия проекции максимальна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4752528"/>
              </a:xfrm>
              <a:prstGeom prst="rect">
                <a:avLst/>
              </a:prstGeom>
              <a:blipFill>
                <a:blip r:embed="rId2"/>
                <a:stretch>
                  <a:fillRect l="-1529" t="-2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71612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Понижение размерности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1844824"/>
            <a:ext cx="10793228" cy="475252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Метод главных компонент (</a:t>
            </a:r>
            <a:r>
              <a:rPr lang="en-US" sz="2000" dirty="0"/>
              <a:t>principal component analysis</a:t>
            </a:r>
            <a:r>
              <a:rPr lang="ru-RU" sz="2000" dirty="0"/>
              <a:t>)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731AB1E-70C4-114D-8417-3DDF87A17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043" y="2094357"/>
            <a:ext cx="5161361" cy="457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2187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Понижение размерности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1844824"/>
            <a:ext cx="10793228" cy="475252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Метод главных компонент (</a:t>
            </a:r>
            <a:r>
              <a:rPr lang="en-US" sz="2000" dirty="0"/>
              <a:t>principal component analysis</a:t>
            </a:r>
            <a:r>
              <a:rPr lang="ru-RU" sz="2000" dirty="0"/>
              <a:t>)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715624-6FAC-D246-8527-3B1E4CA5B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2457642"/>
            <a:ext cx="10297144" cy="411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28982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Понижение размерности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1844824"/>
            <a:ext cx="10793228" cy="475252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Метод главных компонент (</a:t>
            </a:r>
            <a:r>
              <a:rPr lang="en-US" sz="2000" dirty="0"/>
              <a:t>principal component analysis</a:t>
            </a:r>
            <a:r>
              <a:rPr lang="ru-RU" sz="2000" dirty="0"/>
              <a:t>)</a:t>
            </a:r>
            <a:endParaRPr lang="en-US" sz="2000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Максимальная дисперсия для выборки будет достигаться вдоль собственного вектора матрицы ковариации.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65478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Метрики оценки качества кластеризации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2348880"/>
                <a:ext cx="10793228" cy="417646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центр кластера</a:t>
                </a:r>
              </a:p>
              <a:p>
                <a:pPr marL="0" indent="0">
                  <a:buNone/>
                </a:pPr>
                <a:r>
                  <a:rPr lang="ru-RU" sz="2000" dirty="0"/>
                  <a:t>а) </a:t>
                </a:r>
                <a:r>
                  <a:rPr lang="ru-RU" sz="2000" dirty="0" err="1"/>
                  <a:t>внутрикластерное</a:t>
                </a:r>
                <a:r>
                  <a:rPr lang="ru-RU" sz="2000" dirty="0"/>
                  <a:t> расстояние</a:t>
                </a:r>
              </a:p>
              <a:p>
                <a:pPr marL="0" indent="0">
                  <a:buNone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ru-RU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m:rPr>
                            <m:brk m:alnAt="23"/>
                          </m:rPr>
                          <a:rPr lang="ru-RU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  <m:r>
                      <m:rPr>
                        <m:nor/>
                      </m:rPr>
                      <a:rPr lang="el-GR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б</a:t>
                </a:r>
                <a:r>
                  <a:rPr lang="en-US" sz="2000" dirty="0"/>
                  <a:t>)</a:t>
                </a:r>
                <a:r>
                  <a:rPr lang="ru-RU" sz="2000" dirty="0"/>
                  <a:t> </a:t>
                </a:r>
                <a:r>
                  <a:rPr lang="ru-RU" sz="2000" dirty="0" err="1"/>
                  <a:t>межкластерное</a:t>
                </a:r>
                <a:r>
                  <a:rPr lang="ru-RU" sz="2000" dirty="0"/>
                  <a:t> расстояние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l-GR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в) индекс </a:t>
                </a:r>
                <a:r>
                  <a:rPr lang="ru-RU" sz="2000" dirty="0" err="1"/>
                  <a:t>Данна</a:t>
                </a:r>
                <a:r>
                  <a:rPr lang="ru-RU" sz="2000" dirty="0"/>
                  <a:t> (</a:t>
                </a:r>
                <a:r>
                  <a:rPr lang="en-US" sz="2000" dirty="0"/>
                  <a:t>Dunn Index</a:t>
                </a:r>
                <a:r>
                  <a:rPr lang="ru-RU" sz="2000" dirty="0"/>
                  <a:t>)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Pre>
                            <m:sPre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b>
                            <m:sup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   </m:t>
                                  </m:r>
                                </m:e>
                              </m:func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sPr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Pre>
                            <m:sPre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b>
                            <m:sup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</m:e>
                              </m:func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sPr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расстояние между кластерами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000" dirty="0"/>
                  <a:t> – </a:t>
                </a:r>
                <a:r>
                  <a:rPr lang="ru-RU" sz="2000" dirty="0" err="1"/>
                  <a:t>внутрикластерное</a:t>
                </a:r>
                <a:r>
                  <a:rPr lang="ru-RU" sz="2000" dirty="0"/>
                  <a:t> расстояние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2348880"/>
                <a:ext cx="10793228" cy="4176464"/>
              </a:xfrm>
              <a:prstGeom prst="rect">
                <a:avLst/>
              </a:prstGeom>
              <a:blipFill>
                <a:blip r:embed="rId2"/>
                <a:stretch>
                  <a:fillRect l="-8471" t="-2727" b="-103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857098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Понижение размерности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844824"/>
                <a:ext cx="10793228" cy="475252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Метод главных компонент (</a:t>
                </a:r>
                <a:r>
                  <a:rPr lang="en-US" sz="2000" dirty="0"/>
                  <a:t>principal component analysis</a:t>
                </a:r>
                <a:r>
                  <a:rPr lang="ru-RU" sz="2000" dirty="0"/>
                  <a:t>)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Максимальная дисперсия для выборки будет достигаться вдоль собственного вектора матрицы ковариации.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Главная компонента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будет равна собственному вектору, соответствующему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-</a:t>
                </a:r>
                <a:r>
                  <a:rPr lang="ru-RU" sz="2000" dirty="0" err="1"/>
                  <a:t>му</a:t>
                </a:r>
                <a:r>
                  <a:rPr lang="ru-RU" sz="2000" dirty="0"/>
                  <a:t> собственному значению.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844824"/>
                <a:ext cx="10793228" cy="4752528"/>
              </a:xfrm>
              <a:prstGeom prst="rect">
                <a:avLst/>
              </a:prstGeom>
              <a:blipFill>
                <a:blip r:embed="rId2"/>
                <a:stretch>
                  <a:fillRect l="-1529" t="-2667" r="-4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422411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>
            <a:spLocks/>
          </p:cNvSpPr>
          <p:nvPr/>
        </p:nvSpPr>
        <p:spPr bwMode="auto">
          <a:xfrm>
            <a:off x="11784657" y="6409435"/>
            <a:ext cx="895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1200">
                <a:solidFill>
                  <a:srgbClr val="FFFFFF"/>
                </a:solidFill>
                <a:latin typeface="SBSansDisplay-Light"/>
                <a:cs typeface="SBSansDisplay-Light"/>
              </a:rPr>
              <a:t>1</a:t>
            </a:r>
            <a:endParaRPr sz="1200">
              <a:latin typeface="SBSansDisplay-Light"/>
              <a:cs typeface="SBSansDisplay-Light"/>
            </a:endParaRPr>
          </a:p>
        </p:txBody>
      </p:sp>
      <p:sp>
        <p:nvSpPr>
          <p:cNvPr id="5" name="Заголовок 4"/>
          <p:cNvSpPr>
            <a:spLocks/>
          </p:cNvSpPr>
          <p:nvPr/>
        </p:nvSpPr>
        <p:spPr bwMode="auto">
          <a:xfrm>
            <a:off x="685800" y="2667000"/>
            <a:ext cx="8305800" cy="19050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b="1" dirty="0">
                <a:solidFill>
                  <a:srgbClr val="333F48"/>
                </a:solidFill>
                <a:latin typeface="SB Sans Display Semibold"/>
              </a:rPr>
              <a:t>Вопросы</a:t>
            </a:r>
            <a:br>
              <a:rPr lang="ru-RU" sz="5400" dirty="0">
                <a:solidFill>
                  <a:srgbClr val="333F48"/>
                </a:solidFill>
              </a:rPr>
            </a:b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Метрическая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2011022"/>
            <a:ext cx="10793228" cy="473034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87696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09634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1600" dirty="0">
                <a:solidFill>
                  <a:srgbClr val="333F48"/>
                </a:solidFill>
                <a:latin typeface="SB Sans Text Light"/>
              </a:rPr>
              <a:t>1.</a:t>
            </a:r>
            <a:r>
              <a:rPr lang="en-US" sz="1600" dirty="0">
                <a:solidFill>
                  <a:srgbClr val="333F48"/>
                </a:solidFill>
                <a:latin typeface="SB Sans Text Light"/>
              </a:rPr>
              <a:t> </a:t>
            </a:r>
            <a:r>
              <a:rPr lang="ru-RU" sz="1600" dirty="0">
                <a:solidFill>
                  <a:srgbClr val="333F48"/>
                </a:solidFill>
                <a:latin typeface="SB Sans Text Light"/>
              </a:rPr>
              <a:t>Обучение без учителя</a:t>
            </a: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600" dirty="0">
                <a:solidFill>
                  <a:srgbClr val="333F48"/>
                </a:solidFill>
                <a:latin typeface="SB Sans Text Light"/>
              </a:rPr>
              <a:t>2.</a:t>
            </a:r>
            <a:r>
              <a:rPr lang="en" sz="1600" dirty="0">
                <a:solidFill>
                  <a:srgbClr val="333F48"/>
                </a:solidFill>
                <a:latin typeface="SB Sans Text Light"/>
              </a:rPr>
              <a:t> </a:t>
            </a:r>
            <a:r>
              <a:rPr lang="ru-RU" sz="1600" dirty="0">
                <a:solidFill>
                  <a:srgbClr val="333F48"/>
                </a:solidFill>
                <a:latin typeface="SB Sans Text Light"/>
              </a:rPr>
              <a:t>Метрики оценки качества кластеризации</a:t>
            </a:r>
            <a:endParaRPr lang="en-US" sz="1600" dirty="0">
              <a:solidFill>
                <a:srgbClr val="333F48"/>
              </a:solidFill>
              <a:latin typeface="SB Sans Text Light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600" dirty="0">
                <a:solidFill>
                  <a:srgbClr val="333F48"/>
                </a:solidFill>
                <a:latin typeface="SB Sans Text Light"/>
              </a:rPr>
              <a:t>3.</a:t>
            </a:r>
            <a:r>
              <a:rPr lang="ru-RU" sz="1600" dirty="0">
                <a:solidFill>
                  <a:srgbClr val="333F48"/>
                </a:solidFill>
                <a:latin typeface="SB Sans Text Light"/>
              </a:rPr>
              <a:t> Метрическая кластеризация</a:t>
            </a: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600" dirty="0">
                <a:solidFill>
                  <a:srgbClr val="333F48"/>
                </a:solidFill>
                <a:latin typeface="SB Sans Text Light"/>
              </a:rPr>
              <a:t>4.</a:t>
            </a:r>
            <a:r>
              <a:rPr lang="ru-RU" sz="1600" dirty="0">
                <a:solidFill>
                  <a:srgbClr val="333F48"/>
                </a:solidFill>
                <a:latin typeface="SB Sans Text Light"/>
              </a:rPr>
              <a:t> Выбор количества кластеров</a:t>
            </a: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600" dirty="0">
                <a:solidFill>
                  <a:srgbClr val="333F48"/>
                </a:solidFill>
                <a:latin typeface="SB Sans Text Light"/>
              </a:rPr>
              <a:t>5.</a:t>
            </a:r>
            <a:r>
              <a:rPr lang="ru-RU" sz="1600" dirty="0">
                <a:solidFill>
                  <a:srgbClr val="333F48"/>
                </a:solidFill>
                <a:latin typeface="SB Sans Text Light"/>
              </a:rPr>
              <a:t> Плотностная кластеризация</a:t>
            </a:r>
            <a:endParaRPr lang="en-US" sz="1600" dirty="0">
              <a:solidFill>
                <a:srgbClr val="333F48"/>
              </a:solidFill>
              <a:latin typeface="SB Sans Text Light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600" dirty="0">
                <a:solidFill>
                  <a:srgbClr val="333F48"/>
                </a:solidFill>
                <a:latin typeface="SB Sans Text Light"/>
              </a:rPr>
              <a:t>6. </a:t>
            </a:r>
            <a:r>
              <a:rPr lang="ru-RU" sz="1600" dirty="0">
                <a:solidFill>
                  <a:srgbClr val="333F48"/>
                </a:solidFill>
                <a:latin typeface="SB Sans Text Light"/>
              </a:rPr>
              <a:t>Иерархическая кластеризация</a:t>
            </a:r>
            <a:endParaRPr lang="en-US" sz="1600" dirty="0">
              <a:solidFill>
                <a:srgbClr val="333F48"/>
              </a:solidFill>
              <a:latin typeface="SB Sans Text Light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600" dirty="0">
                <a:solidFill>
                  <a:srgbClr val="333F48"/>
                </a:solidFill>
                <a:latin typeface="SB Sans Text Light"/>
              </a:rPr>
              <a:t>7. </a:t>
            </a:r>
            <a:r>
              <a:rPr lang="ru-RU" sz="1600" dirty="0" err="1">
                <a:solidFill>
                  <a:srgbClr val="333F48"/>
                </a:solidFill>
                <a:latin typeface="SB Sans Text Light"/>
              </a:rPr>
              <a:t>Графовая</a:t>
            </a:r>
            <a:r>
              <a:rPr lang="ru-RU" sz="1600" dirty="0">
                <a:solidFill>
                  <a:srgbClr val="333F48"/>
                </a:solidFill>
                <a:latin typeface="SB Sans Text Light"/>
              </a:rPr>
              <a:t> кластеризация</a:t>
            </a: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600" dirty="0">
                <a:solidFill>
                  <a:srgbClr val="333F48"/>
                </a:solidFill>
                <a:latin typeface="SB Sans Text Light"/>
              </a:rPr>
              <a:t>8.</a:t>
            </a:r>
            <a:r>
              <a:rPr lang="ru-RU" sz="1600" dirty="0">
                <a:solidFill>
                  <a:srgbClr val="333F48"/>
                </a:solidFill>
                <a:latin typeface="SB Sans Text Light"/>
              </a:rPr>
              <a:t> Визуализация многомерного пространства признаков</a:t>
            </a:r>
            <a:endParaRPr lang="en-US" sz="1600" dirty="0">
              <a:solidFill>
                <a:srgbClr val="333F48"/>
              </a:solidFill>
              <a:latin typeface="SB Sans Text Light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600" dirty="0">
                <a:solidFill>
                  <a:srgbClr val="333F48"/>
                </a:solidFill>
                <a:latin typeface="SB Sans Text Light"/>
              </a:rPr>
              <a:t>9. </a:t>
            </a:r>
            <a:r>
              <a:rPr lang="ru-RU" sz="1600" dirty="0">
                <a:solidFill>
                  <a:srgbClr val="333F48"/>
                </a:solidFill>
                <a:latin typeface="SB Sans Text Light"/>
              </a:rPr>
              <a:t>Обучение представлений</a:t>
            </a: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1600" dirty="0">
                <a:solidFill>
                  <a:srgbClr val="333F48"/>
                </a:solidFill>
                <a:latin typeface="SB Sans Text Light"/>
              </a:rPr>
              <a:t>10. Понижение размерности</a:t>
            </a:r>
            <a:endParaRPr lang="en-US" sz="1600" dirty="0">
              <a:solidFill>
                <a:srgbClr val="333F48"/>
              </a:solidFill>
              <a:latin typeface="SB Sans Text Light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1600" dirty="0">
              <a:solidFill>
                <a:srgbClr val="333F48"/>
              </a:solidFill>
              <a:latin typeface="SB Sans Text Light"/>
              <a:cs typeface="SB Sans Text Light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ru-RU" sz="1600" dirty="0"/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ru-RU" sz="1600" dirty="0"/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ru-RU" sz="1600" dirty="0"/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ru-RU" sz="1600" dirty="0"/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ru-RU" sz="1600" dirty="0"/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16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План занятия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Метрическая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2011022"/>
            <a:ext cx="10793228" cy="473034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K-Means</a:t>
            </a:r>
          </a:p>
        </p:txBody>
      </p:sp>
    </p:spTree>
    <p:extLst>
      <p:ext uri="{BB962C8B-B14F-4D97-AF65-F5344CB8AC3E}">
        <p14:creationId xmlns:p14="http://schemas.microsoft.com/office/powerpoint/2010/main" val="3920400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Метрическая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K-Means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центры кластеров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  <a:blipFill>
                <a:blip r:embed="rId2"/>
                <a:stretch>
                  <a:fillRect l="-1529" t="-24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3084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Метрическая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K-Means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центры кластеров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распределения объектов по кластерам</a:t>
                </a: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  <a:blipFill>
                <a:blip r:embed="rId2"/>
                <a:stretch>
                  <a:fillRect l="-1529" t="-24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9230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Метрическая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K-Means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центры кластеров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распределения объектов по кластерам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1) инициализируем случайно центры кластеров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  <a:blipFill>
                <a:blip r:embed="rId2"/>
                <a:stretch>
                  <a:fillRect l="-1529" t="-24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8238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Метрическая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K-Means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центры кластеров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распределения объектов по кластерам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1) инициализируем случайно центры кластеров</a:t>
                </a:r>
              </a:p>
              <a:p>
                <a:pPr marL="0" indent="0">
                  <a:buNone/>
                </a:pPr>
                <a:r>
                  <a:rPr lang="en-US" sz="2000" dirty="0"/>
                  <a:t>k-means++</a:t>
                </a: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  <a:blipFill>
                <a:blip r:embed="rId2"/>
                <a:stretch>
                  <a:fillRect l="-1529" t="-24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6324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Метрическая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K-Means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центры кластеров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распределения объектов по кластерам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1) инициализируем случайно центры кластеров</a:t>
                </a:r>
              </a:p>
              <a:p>
                <a:pPr marL="0" indent="0">
                  <a:buNone/>
                </a:pPr>
                <a:r>
                  <a:rPr lang="en-US" sz="2000" dirty="0"/>
                  <a:t>k-means++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2) фиксируем центры и находим объекты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  <a:blipFill>
                <a:blip r:embed="rId2"/>
                <a:stretch>
                  <a:fillRect l="-1529" t="-24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2477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Метрическая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K-Means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центры кластеров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распределения объектов по кластерам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1) инициализируем случайно центры кластеров</a:t>
                </a:r>
              </a:p>
              <a:p>
                <a:pPr marL="0" indent="0">
                  <a:buNone/>
                </a:pPr>
                <a:r>
                  <a:rPr lang="en-US" sz="2000" dirty="0"/>
                  <a:t>k-means++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2) фиксируем центры и находим объекты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m:rPr>
                          <m:nor/>
                        </m:rPr>
                        <a:rPr lang="el-GR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)→</m:t>
                      </m:r>
                      <m:sPre>
                        <m:sPre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sPre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  <a:blipFill>
                <a:blip r:embed="rId2"/>
                <a:stretch>
                  <a:fillRect l="-8941" t="-2413" b="-144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1792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Метрическая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K-Means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центры кластеров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распределения объектов по кластерам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1) инициализируем случайно центры кластеров</a:t>
                </a:r>
              </a:p>
              <a:p>
                <a:pPr marL="0" indent="0">
                  <a:buNone/>
                </a:pPr>
                <a:r>
                  <a:rPr lang="en-US" sz="2000" dirty="0"/>
                  <a:t>k-means++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2) фиксируем центры и находим объекты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m:rPr>
                          <m:nor/>
                        </m:rPr>
                        <a:rPr lang="el-GR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)→</m:t>
                      </m:r>
                      <m:sPre>
                        <m:sPre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sPre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argmin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l-GR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  <a:blipFill>
                <a:blip r:embed="rId2"/>
                <a:stretch>
                  <a:fillRect l="-8941" t="-2413" b="-144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37506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Метрическая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1772816"/>
            <a:ext cx="10793228" cy="508518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K-Means</a:t>
            </a:r>
          </a:p>
          <a:p>
            <a:pPr marL="0" indent="0">
              <a:buNone/>
            </a:pPr>
            <a:r>
              <a:rPr lang="en-US" sz="2000" dirty="0"/>
              <a:t>3</a:t>
            </a:r>
            <a:r>
              <a:rPr lang="ru-RU" sz="2000" dirty="0"/>
              <a:t> </a:t>
            </a:r>
            <a:r>
              <a:rPr lang="en-US" sz="2000" dirty="0"/>
              <a:t>) </a:t>
            </a:r>
            <a:r>
              <a:rPr lang="ru-RU" sz="2000" dirty="0"/>
              <a:t>фиксируем полученные распределения и находим центры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479084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Метрическая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K-Means</a:t>
                </a:r>
              </a:p>
              <a:p>
                <a:pPr marL="0" indent="0">
                  <a:buNone/>
                </a:pPr>
                <a:r>
                  <a:rPr lang="en-US" sz="2000" dirty="0"/>
                  <a:t>3</a:t>
                </a:r>
                <a:r>
                  <a:rPr lang="ru-RU" sz="2000" dirty="0"/>
                  <a:t> </a:t>
                </a:r>
                <a:r>
                  <a:rPr lang="en-US" sz="2000" dirty="0"/>
                  <a:t>) </a:t>
                </a:r>
                <a:r>
                  <a:rPr lang="ru-RU" sz="2000" dirty="0"/>
                  <a:t>фиксируем полученные распределения и находим центры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]</m:t>
                      </m:r>
                      <m:r>
                        <m:rPr>
                          <m:nor/>
                        </m:rPr>
                        <a:rPr lang="el-GR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)→</m:t>
                      </m:r>
                      <m:sPre>
                        <m:sPre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с</m:t>
                              </m:r>
                            </m:e>
                            <m:sub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sPre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  <a:blipFill>
                <a:blip r:embed="rId2"/>
                <a:stretch>
                  <a:fillRect l="-8941" t="-74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9022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93610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без учителя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51786" y="2060848"/>
            <a:ext cx="10793228" cy="410445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Для чего используется: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99801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Метрическая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K-Means</a:t>
                </a:r>
              </a:p>
              <a:p>
                <a:pPr marL="0" indent="0">
                  <a:buNone/>
                </a:pPr>
                <a:r>
                  <a:rPr lang="en-US" sz="2000" dirty="0"/>
                  <a:t>3</a:t>
                </a:r>
                <a:r>
                  <a:rPr lang="ru-RU" sz="2000" dirty="0"/>
                  <a:t> </a:t>
                </a:r>
                <a:r>
                  <a:rPr lang="en-US" sz="2000" dirty="0"/>
                  <a:t>) </a:t>
                </a:r>
                <a:r>
                  <a:rPr lang="ru-RU" sz="2000" dirty="0"/>
                  <a:t>фиксируем полученные распределения и находим центры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]</m:t>
                      </m:r>
                      <m:r>
                        <m:rPr>
                          <m:nor/>
                        </m:rPr>
                        <a:rPr lang="el-GR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)→</m:t>
                      </m:r>
                      <m:sPre>
                        <m:sPre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с</m:t>
                              </m:r>
                            </m:e>
                            <m:sub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sPre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  <a:blipFill>
                <a:blip r:embed="rId2"/>
                <a:stretch>
                  <a:fillRect l="-8941" t="-74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2123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Метрическая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K-Means</a:t>
                </a:r>
              </a:p>
              <a:p>
                <a:pPr marL="0" indent="0">
                  <a:buNone/>
                </a:pPr>
                <a:r>
                  <a:rPr lang="en-US" sz="2000" dirty="0"/>
                  <a:t>3</a:t>
                </a:r>
                <a:r>
                  <a:rPr lang="ru-RU" sz="2000" dirty="0"/>
                  <a:t> </a:t>
                </a:r>
                <a:r>
                  <a:rPr lang="en-US" sz="2000" dirty="0"/>
                  <a:t>) </a:t>
                </a:r>
                <a:r>
                  <a:rPr lang="ru-RU" sz="2000" dirty="0"/>
                  <a:t>фиксируем полученные распределения и находим центры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]</m:t>
                      </m:r>
                      <m:r>
                        <m:rPr>
                          <m:nor/>
                        </m:rPr>
                        <a:rPr lang="el-GR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)→</m:t>
                      </m:r>
                      <m:sPre>
                        <m:sPre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с</m:t>
                              </m:r>
                            </m:e>
                            <m:sub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sPre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4) </a:t>
                </a:r>
                <a:r>
                  <a:rPr lang="ru-RU" sz="2000" dirty="0"/>
                  <a:t>повторяем шаги 2 и 3 до сходимости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  <a:blipFill>
                <a:blip r:embed="rId2"/>
                <a:stretch>
                  <a:fillRect l="-8941" t="-74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6825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Метрическая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K-Means</a:t>
                </a:r>
              </a:p>
              <a:p>
                <a:pPr marL="0" indent="0">
                  <a:buNone/>
                </a:pPr>
                <a:r>
                  <a:rPr lang="en-US" sz="2000" dirty="0"/>
                  <a:t>3</a:t>
                </a:r>
                <a:r>
                  <a:rPr lang="ru-RU" sz="2000" dirty="0"/>
                  <a:t> </a:t>
                </a:r>
                <a:r>
                  <a:rPr lang="en-US" sz="2000" dirty="0"/>
                  <a:t>) </a:t>
                </a:r>
                <a:r>
                  <a:rPr lang="ru-RU" sz="2000" dirty="0"/>
                  <a:t>фиксируем полученные распределения и находим центры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]</m:t>
                      </m:r>
                      <m:r>
                        <m:rPr>
                          <m:nor/>
                        </m:rPr>
                        <a:rPr lang="el-GR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)→</m:t>
                      </m:r>
                      <m:sPre>
                        <m:sPre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с</m:t>
                              </m:r>
                            </m:e>
                            <m:sub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sPre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4) </a:t>
                </a:r>
                <a:r>
                  <a:rPr lang="ru-RU" sz="2000" dirty="0"/>
                  <a:t>повторяем шаги 2 и 3 до сходимости</a:t>
                </a:r>
              </a:p>
              <a:p>
                <a:pPr marL="0" indent="0">
                  <a:buNone/>
                </a:pPr>
                <a:r>
                  <a:rPr lang="ru-RU" sz="2000" dirty="0"/>
                  <a:t>-когда перестают меняться центры кластеров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  <a:blipFill>
                <a:blip r:embed="rId2"/>
                <a:stretch>
                  <a:fillRect l="-8941" t="-74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06541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Метрическая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K-Means</a:t>
                </a:r>
              </a:p>
              <a:p>
                <a:pPr marL="0" indent="0">
                  <a:buNone/>
                </a:pPr>
                <a:r>
                  <a:rPr lang="en-US" sz="2000" dirty="0"/>
                  <a:t>3</a:t>
                </a:r>
                <a:r>
                  <a:rPr lang="ru-RU" sz="2000" dirty="0"/>
                  <a:t> </a:t>
                </a:r>
                <a:r>
                  <a:rPr lang="en-US" sz="2000" dirty="0"/>
                  <a:t>) </a:t>
                </a:r>
                <a:r>
                  <a:rPr lang="ru-RU" sz="2000" dirty="0"/>
                  <a:t>фиксируем полученные распределения и находим центры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]</m:t>
                      </m:r>
                      <m:r>
                        <m:rPr>
                          <m:nor/>
                        </m:rPr>
                        <a:rPr lang="el-GR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)→</m:t>
                      </m:r>
                      <m:sPre>
                        <m:sPre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с</m:t>
                              </m:r>
                            </m:e>
                            <m:sub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sPre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4) </a:t>
                </a:r>
                <a:r>
                  <a:rPr lang="ru-RU" sz="2000" dirty="0"/>
                  <a:t>повторяем шаги 2 и 3 до сходимости</a:t>
                </a:r>
              </a:p>
              <a:p>
                <a:pPr marL="0" indent="0">
                  <a:buNone/>
                </a:pPr>
                <a:r>
                  <a:rPr lang="ru-RU" sz="2000" dirty="0"/>
                  <a:t>-когда перестают меняться центры кластеров</a:t>
                </a:r>
              </a:p>
              <a:p>
                <a:pPr marL="0" indent="0">
                  <a:buNone/>
                </a:pPr>
                <a:r>
                  <a:rPr lang="ru-RU" sz="2000" dirty="0"/>
                  <a:t>-когда перестают меняться элементы кластеров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  <a:blipFill>
                <a:blip r:embed="rId2"/>
                <a:stretch>
                  <a:fillRect l="-8941" t="-74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86932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Метрическая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K-Means</a:t>
                </a:r>
              </a:p>
              <a:p>
                <a:pPr marL="0" indent="0">
                  <a:buNone/>
                </a:pPr>
                <a:r>
                  <a:rPr lang="en-US" sz="2000" dirty="0"/>
                  <a:t>3</a:t>
                </a:r>
                <a:r>
                  <a:rPr lang="ru-RU" sz="2000" dirty="0"/>
                  <a:t> </a:t>
                </a:r>
                <a:r>
                  <a:rPr lang="en-US" sz="2000" dirty="0"/>
                  <a:t>) </a:t>
                </a:r>
                <a:r>
                  <a:rPr lang="ru-RU" sz="2000" dirty="0"/>
                  <a:t>фиксируем полученные распределения и находим центры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]</m:t>
                      </m:r>
                      <m:r>
                        <m:rPr>
                          <m:nor/>
                        </m:rPr>
                        <a:rPr lang="el-GR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)→</m:t>
                      </m:r>
                      <m:sPre>
                        <m:sPre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с</m:t>
                              </m:r>
                            </m:e>
                            <m:sub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sPre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4) </a:t>
                </a:r>
                <a:r>
                  <a:rPr lang="ru-RU" sz="2000" dirty="0"/>
                  <a:t>повторяем шаги 2 и 3 до сходимости</a:t>
                </a:r>
              </a:p>
              <a:p>
                <a:pPr marL="0" indent="0">
                  <a:buNone/>
                </a:pPr>
                <a:r>
                  <a:rPr lang="ru-RU" sz="2000" dirty="0"/>
                  <a:t>-когда перестают меняться центры кластеров</a:t>
                </a:r>
              </a:p>
              <a:p>
                <a:pPr marL="0" indent="0">
                  <a:buNone/>
                </a:pPr>
                <a:r>
                  <a:rPr lang="ru-RU" sz="2000" dirty="0"/>
                  <a:t>-когда перестают меняться элементы кластеров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/>
                  <a:t>K-Means</a:t>
                </a:r>
                <a:r>
                  <a:rPr lang="ru-RU" sz="2000" dirty="0"/>
                  <a:t> хорошо работает, если евклидово расстояние показывает схожесть объектов.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  <a:blipFill>
                <a:blip r:embed="rId2"/>
                <a:stretch>
                  <a:fillRect l="-8941" t="-74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28191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Метрическая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K-Means</a:t>
                </a:r>
              </a:p>
              <a:p>
                <a:pPr marL="0" indent="0">
                  <a:buNone/>
                </a:pPr>
                <a:r>
                  <a:rPr lang="en-US" sz="2000" dirty="0"/>
                  <a:t>3</a:t>
                </a:r>
                <a:r>
                  <a:rPr lang="ru-RU" sz="2000" dirty="0"/>
                  <a:t> </a:t>
                </a:r>
                <a:r>
                  <a:rPr lang="en-US" sz="2000" dirty="0"/>
                  <a:t>) </a:t>
                </a:r>
                <a:r>
                  <a:rPr lang="ru-RU" sz="2000" dirty="0"/>
                  <a:t>фиксируем полученные распределения и находим центры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]</m:t>
                      </m:r>
                      <m:r>
                        <m:rPr>
                          <m:nor/>
                        </m:rPr>
                        <a:rPr lang="el-GR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)→</m:t>
                      </m:r>
                      <m:sPre>
                        <m:sPre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с</m:t>
                              </m:r>
                            </m:e>
                            <m:sub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sPre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4) </a:t>
                </a:r>
                <a:r>
                  <a:rPr lang="ru-RU" sz="2000" dirty="0"/>
                  <a:t>повторяем шаги 2 и 3 до сходимости</a:t>
                </a:r>
              </a:p>
              <a:p>
                <a:pPr marL="0" indent="0">
                  <a:buNone/>
                </a:pPr>
                <a:r>
                  <a:rPr lang="ru-RU" sz="2000" dirty="0"/>
                  <a:t>-когда перестают меняться центры кластеров</a:t>
                </a:r>
              </a:p>
              <a:p>
                <a:pPr marL="0" indent="0">
                  <a:buNone/>
                </a:pPr>
                <a:r>
                  <a:rPr lang="ru-RU" sz="2000" dirty="0"/>
                  <a:t>-когда перестают меняться элементы кластеров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/>
                  <a:t>K-Means</a:t>
                </a:r>
                <a:r>
                  <a:rPr lang="ru-RU" sz="2000" dirty="0"/>
                  <a:t> хорошо работает, если евклидово расстояние показывает схожесть объектов.</a:t>
                </a:r>
              </a:p>
              <a:p>
                <a:pPr marL="0" indent="0">
                  <a:buNone/>
                </a:pPr>
                <a:r>
                  <a:rPr lang="en-US" sz="2000" dirty="0"/>
                  <a:t>K-Means</a:t>
                </a:r>
                <a:r>
                  <a:rPr lang="ru-RU" sz="2000" dirty="0"/>
                  <a:t> выдает сферические кластеры.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  <a:blipFill>
                <a:blip r:embed="rId2"/>
                <a:stretch>
                  <a:fillRect l="-8941" t="-74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40617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Метрическая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K-Means</a:t>
                </a:r>
              </a:p>
              <a:p>
                <a:pPr marL="0" indent="0">
                  <a:buNone/>
                </a:pPr>
                <a:r>
                  <a:rPr lang="en-US" sz="2000" dirty="0"/>
                  <a:t>3</a:t>
                </a:r>
                <a:r>
                  <a:rPr lang="ru-RU" sz="2000" dirty="0"/>
                  <a:t> </a:t>
                </a:r>
                <a:r>
                  <a:rPr lang="en-US" sz="2000" dirty="0"/>
                  <a:t>) </a:t>
                </a:r>
                <a:r>
                  <a:rPr lang="ru-RU" sz="2000" dirty="0"/>
                  <a:t>фиксируем полученные распределения и находим центры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]</m:t>
                      </m:r>
                      <m:r>
                        <m:rPr>
                          <m:nor/>
                        </m:rPr>
                        <a:rPr lang="el-GR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)→</m:t>
                      </m:r>
                      <m:sPre>
                        <m:sPre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с</m:t>
                              </m:r>
                            </m:e>
                            <m:sub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sPre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4) </a:t>
                </a:r>
                <a:r>
                  <a:rPr lang="ru-RU" sz="2000" dirty="0"/>
                  <a:t>повторяем шаги 2 и 3 до сходимости</a:t>
                </a:r>
              </a:p>
              <a:p>
                <a:pPr marL="0" indent="0">
                  <a:buNone/>
                </a:pPr>
                <a:r>
                  <a:rPr lang="ru-RU" sz="2000" dirty="0"/>
                  <a:t>-когда перестают меняться центры кластеров</a:t>
                </a:r>
              </a:p>
              <a:p>
                <a:pPr marL="0" indent="0">
                  <a:buNone/>
                </a:pPr>
                <a:r>
                  <a:rPr lang="ru-RU" sz="2000" dirty="0"/>
                  <a:t>-когда перестают меняться элементы кластеров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/>
                  <a:t>K-Means</a:t>
                </a:r>
                <a:r>
                  <a:rPr lang="ru-RU" sz="2000" dirty="0"/>
                  <a:t> хорошо работает, если евклидово расстояние показывает схожесть объектов.</a:t>
                </a:r>
              </a:p>
              <a:p>
                <a:pPr marL="0" indent="0">
                  <a:buNone/>
                </a:pPr>
                <a:r>
                  <a:rPr lang="en-US" sz="2000" dirty="0"/>
                  <a:t>K-Means</a:t>
                </a:r>
                <a:r>
                  <a:rPr lang="ru-RU" sz="2000" dirty="0"/>
                  <a:t> выдает сферические кластеры.</a:t>
                </a:r>
              </a:p>
              <a:p>
                <a:pPr marL="0" indent="0">
                  <a:buNone/>
                </a:pPr>
                <a:r>
                  <a:rPr lang="en-US" sz="2000" dirty="0"/>
                  <a:t>K-Means</a:t>
                </a:r>
                <a:r>
                  <a:rPr lang="ru-RU" sz="2000" dirty="0"/>
                  <a:t> зависит от начальной инициализации.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5085184"/>
              </a:xfrm>
              <a:prstGeom prst="rect">
                <a:avLst/>
              </a:prstGeom>
              <a:blipFill>
                <a:blip r:embed="rId2"/>
                <a:stretch>
                  <a:fillRect l="-8941" t="-7481" b="-2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24186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Выбор количества кластеров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2011022"/>
            <a:ext cx="10793228" cy="473034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  <a:endParaRPr lang="en-US"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8CB8A38-221A-4542-AD49-ECDF10E0F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694" y="2011022"/>
            <a:ext cx="8649113" cy="473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85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Плотностная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1772816"/>
            <a:ext cx="10793228" cy="473034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340520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Плотностная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1772816"/>
            <a:ext cx="10793228" cy="473034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DBSCAN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0055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93610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без учителя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51786" y="2060848"/>
            <a:ext cx="10793228" cy="410445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Для чего используется:</a:t>
            </a:r>
            <a:endParaRPr lang="en-US" sz="2000" dirty="0"/>
          </a:p>
          <a:p>
            <a:pPr marL="457200" indent="-457200">
              <a:buAutoNum type="arabicParenR"/>
            </a:pPr>
            <a:r>
              <a:rPr lang="ru-RU" sz="2000" dirty="0"/>
              <a:t>проанализировать данные</a:t>
            </a:r>
          </a:p>
        </p:txBody>
      </p:sp>
    </p:spTree>
    <p:extLst>
      <p:ext uri="{BB962C8B-B14F-4D97-AF65-F5344CB8AC3E}">
        <p14:creationId xmlns:p14="http://schemas.microsoft.com/office/powerpoint/2010/main" val="10291976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Плотностная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1772816"/>
            <a:ext cx="10793228" cy="473034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DBSCAN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ru-RU" sz="2000" dirty="0"/>
              <a:t>Типы объектов:</a:t>
            </a:r>
          </a:p>
        </p:txBody>
      </p:sp>
    </p:spTree>
    <p:extLst>
      <p:ext uri="{BB962C8B-B14F-4D97-AF65-F5344CB8AC3E}">
        <p14:creationId xmlns:p14="http://schemas.microsoft.com/office/powerpoint/2010/main" val="17057587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Плотностная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473034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DBSCAN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Типы объектов:</a:t>
                </a:r>
              </a:p>
              <a:p>
                <a:pPr marL="0" indent="0">
                  <a:buNone/>
                </a:pPr>
                <a:r>
                  <a:rPr lang="ru-RU" sz="2000" dirty="0"/>
                  <a:t>1) ядровые</a:t>
                </a:r>
                <a:r>
                  <a:rPr lang="en-US" sz="2000" dirty="0"/>
                  <a:t> - </a:t>
                </a:r>
                <a:r>
                  <a:rPr lang="ru-RU" sz="2000" dirty="0"/>
                  <a:t>хотя бы </a:t>
                </a:r>
                <a:r>
                  <a:rPr lang="en-US" sz="2000" dirty="0"/>
                  <a:t>N </a:t>
                </a:r>
                <a:r>
                  <a:rPr lang="ru-RU" sz="2000" dirty="0"/>
                  <a:t>объектов в </a:t>
                </a:r>
                <a14:m>
                  <m:oMath xmlns:m="http://schemas.openxmlformats.org/officeDocument/2006/math">
                    <m:r>
                      <a:rPr lang="ru-R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ru-RU" sz="2000" dirty="0"/>
                  <a:t>-окрестности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4730346"/>
              </a:xfrm>
              <a:prstGeom prst="rect">
                <a:avLst/>
              </a:prstGeom>
              <a:blipFill>
                <a:blip r:embed="rId2"/>
                <a:stretch>
                  <a:fillRect l="-1529" t="-24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32111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Плотностная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473034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DBSCAN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Типы объектов:</a:t>
                </a:r>
              </a:p>
              <a:p>
                <a:pPr marL="0" indent="0">
                  <a:buNone/>
                </a:pPr>
                <a:r>
                  <a:rPr lang="ru-RU" sz="2000" dirty="0"/>
                  <a:t>1) ядровые</a:t>
                </a:r>
                <a:r>
                  <a:rPr lang="en-US" sz="2000" dirty="0"/>
                  <a:t> - </a:t>
                </a:r>
                <a:r>
                  <a:rPr lang="ru-RU" sz="2000" dirty="0"/>
                  <a:t>хотя бы </a:t>
                </a:r>
                <a:r>
                  <a:rPr lang="en-US" sz="2000" dirty="0"/>
                  <a:t>N </a:t>
                </a:r>
                <a:r>
                  <a:rPr lang="ru-RU" sz="2000" dirty="0"/>
                  <a:t>объектов в </a:t>
                </a:r>
                <a14:m>
                  <m:oMath xmlns:m="http://schemas.openxmlformats.org/officeDocument/2006/math">
                    <m:r>
                      <a:rPr lang="ru-R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ru-RU" sz="2000" dirty="0"/>
                  <a:t>-окрестности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2) пограничные</a:t>
                </a:r>
                <a:r>
                  <a:rPr lang="en-US" sz="2000" dirty="0"/>
                  <a:t> - </a:t>
                </a:r>
                <a:r>
                  <a:rPr lang="ru-RU" sz="2000" dirty="0"/>
                  <a:t>достижимы из ядровых (в </a:t>
                </a:r>
                <a14:m>
                  <m:oMath xmlns:m="http://schemas.openxmlformats.org/officeDocument/2006/math"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ru-RU" sz="2000" dirty="0"/>
                  <a:t>-окрестности ядрового, но им не является)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4730346"/>
              </a:xfrm>
              <a:prstGeom prst="rect">
                <a:avLst/>
              </a:prstGeom>
              <a:blipFill>
                <a:blip r:embed="rId2"/>
                <a:stretch>
                  <a:fillRect l="-1529" t="-24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3724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Плотностная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473034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DBSCAN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Типы объектов:</a:t>
                </a:r>
              </a:p>
              <a:p>
                <a:pPr marL="0" indent="0">
                  <a:buNone/>
                </a:pPr>
                <a:r>
                  <a:rPr lang="ru-RU" sz="2000" dirty="0"/>
                  <a:t>1) ядровые</a:t>
                </a:r>
                <a:r>
                  <a:rPr lang="en-US" sz="2000" dirty="0"/>
                  <a:t> - </a:t>
                </a:r>
                <a:r>
                  <a:rPr lang="ru-RU" sz="2000" dirty="0"/>
                  <a:t>хотя бы </a:t>
                </a:r>
                <a:r>
                  <a:rPr lang="en-US" sz="2000" dirty="0"/>
                  <a:t>N </a:t>
                </a:r>
                <a:r>
                  <a:rPr lang="ru-RU" sz="2000" dirty="0"/>
                  <a:t>объектов в </a:t>
                </a:r>
                <a14:m>
                  <m:oMath xmlns:m="http://schemas.openxmlformats.org/officeDocument/2006/math">
                    <m:r>
                      <a:rPr lang="ru-R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ru-RU" sz="2000" dirty="0"/>
                  <a:t>-окрестности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2) пограничные</a:t>
                </a:r>
                <a:r>
                  <a:rPr lang="en-US" sz="2000" dirty="0"/>
                  <a:t> - </a:t>
                </a:r>
                <a:r>
                  <a:rPr lang="ru-RU" sz="2000" dirty="0"/>
                  <a:t>достижимы из ядровых (в </a:t>
                </a:r>
                <a14:m>
                  <m:oMath xmlns:m="http://schemas.openxmlformats.org/officeDocument/2006/math"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ru-RU" sz="2000" dirty="0"/>
                  <a:t>-окрестности ядрового, но им не является)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3) выбросы </a:t>
                </a:r>
                <a:r>
                  <a:rPr lang="en-US" sz="2000" dirty="0"/>
                  <a:t> - </a:t>
                </a:r>
                <a:r>
                  <a:rPr lang="ru-RU" sz="2000" dirty="0"/>
                  <a:t>не ядровые и не пограничные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4730346"/>
              </a:xfrm>
              <a:prstGeom prst="rect">
                <a:avLst/>
              </a:prstGeom>
              <a:blipFill>
                <a:blip r:embed="rId2"/>
                <a:stretch>
                  <a:fillRect l="-1529" t="-24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85125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Плотностная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1628800"/>
            <a:ext cx="10793228" cy="489654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DBSCAN</a:t>
            </a:r>
          </a:p>
          <a:p>
            <a:pPr marL="0" indent="0">
              <a:buNone/>
            </a:pPr>
            <a:r>
              <a:rPr lang="en-US" sz="2000" dirty="0"/>
              <a:t>N – </a:t>
            </a:r>
            <a:r>
              <a:rPr lang="ru-RU" sz="2000" dirty="0"/>
              <a:t>минимальное количество соседей, чтобы точка была ядровой</a:t>
            </a:r>
          </a:p>
        </p:txBody>
      </p:sp>
    </p:spTree>
    <p:extLst>
      <p:ext uri="{BB962C8B-B14F-4D97-AF65-F5344CB8AC3E}">
        <p14:creationId xmlns:p14="http://schemas.microsoft.com/office/powerpoint/2010/main" val="40986860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Плотностная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628800"/>
                <a:ext cx="10793228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DBSCAN</a:t>
                </a:r>
              </a:p>
              <a:p>
                <a:pPr marL="0" indent="0">
                  <a:buNone/>
                </a:pPr>
                <a:r>
                  <a:rPr lang="en-US" sz="2000" dirty="0"/>
                  <a:t>N – </a:t>
                </a:r>
                <a:r>
                  <a:rPr lang="ru-RU" sz="2000" dirty="0"/>
                  <a:t>минимальное количество соседей, чтобы точка была ядровой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m:rPr>
                        <m:nor/>
                      </m:rPr>
                      <a:rPr lang="el-GR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окрестность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628800"/>
                <a:ext cx="10793228" cy="4896544"/>
              </a:xfrm>
              <a:prstGeom prst="rect">
                <a:avLst/>
              </a:prstGeom>
              <a:blipFill>
                <a:blip r:embed="rId2"/>
                <a:stretch>
                  <a:fillRect l="-1529" t="-23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22876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Плотностная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628800"/>
                <a:ext cx="10793228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DBSCAN</a:t>
                </a:r>
              </a:p>
              <a:p>
                <a:pPr marL="0" indent="0">
                  <a:buNone/>
                </a:pPr>
                <a:r>
                  <a:rPr lang="en-US" sz="2000" dirty="0"/>
                  <a:t>N – </a:t>
                </a:r>
                <a:r>
                  <a:rPr lang="ru-RU" sz="2000" dirty="0"/>
                  <a:t>минимальное количество соседей, чтобы точка была ядровой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m:rPr>
                        <m:nor/>
                      </m:rPr>
                      <a:rPr lang="el-GR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окрестность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Если в окрестности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/>
                  <a:t> недостаточно точек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ru-RU" sz="2000" dirty="0"/>
                  <a:t>, то считаем эту точку выбросом.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628800"/>
                <a:ext cx="10793228" cy="4896544"/>
              </a:xfrm>
              <a:prstGeom prst="rect">
                <a:avLst/>
              </a:prstGeom>
              <a:blipFill>
                <a:blip r:embed="rId2"/>
                <a:stretch>
                  <a:fillRect l="-1529" t="-23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30332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Плотностная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628800"/>
                <a:ext cx="10793228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DBSCAN</a:t>
                </a:r>
              </a:p>
              <a:p>
                <a:pPr marL="0" indent="0">
                  <a:buNone/>
                </a:pPr>
                <a:r>
                  <a:rPr lang="en-US" sz="2000" dirty="0"/>
                  <a:t>N – </a:t>
                </a:r>
                <a:r>
                  <a:rPr lang="ru-RU" sz="2000" dirty="0"/>
                  <a:t>минимальное количество соседей, чтобы точка была ядровой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m:rPr>
                        <m:nor/>
                      </m:rPr>
                      <a:rPr lang="el-GR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окрестность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Если в окрестности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/>
                  <a:t> недостаточно точек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ru-RU" sz="2000" dirty="0"/>
                  <a:t>, то считаем эту точку выбросом.</a:t>
                </a:r>
              </a:p>
              <a:p>
                <a:pPr marL="0" indent="0">
                  <a:buNone/>
                </a:pPr>
                <a:r>
                  <a:rPr lang="ru-RU" sz="2000" dirty="0"/>
                  <a:t>Иначе присваиваем ей номер кластера К=1 и проверяем соседние объекты на принадлежность к данному кластеру.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628800"/>
                <a:ext cx="10793228" cy="4896544"/>
              </a:xfrm>
              <a:prstGeom prst="rect">
                <a:avLst/>
              </a:prstGeom>
              <a:blipFill>
                <a:blip r:embed="rId2"/>
                <a:stretch>
                  <a:fillRect l="-1529" t="-2332" r="-1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18819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Плотностная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628800"/>
                <a:ext cx="10793228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DBSCAN</a:t>
                </a:r>
              </a:p>
              <a:p>
                <a:pPr marL="0" indent="0">
                  <a:buNone/>
                </a:pPr>
                <a:r>
                  <a:rPr lang="en-US" sz="2000" dirty="0"/>
                  <a:t>N – </a:t>
                </a:r>
                <a:r>
                  <a:rPr lang="ru-RU" sz="2000" dirty="0"/>
                  <a:t>минимальное количество соседей, чтобы точка была ядровой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m:rPr>
                        <m:nor/>
                      </m:rPr>
                      <a:rPr lang="el-GR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окрестность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Если в окрестности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/>
                  <a:t> недостаточно точек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ru-RU" sz="2000" dirty="0"/>
                  <a:t>, то считаем эту точку выбросом.</a:t>
                </a:r>
              </a:p>
              <a:p>
                <a:pPr marL="0" indent="0">
                  <a:buNone/>
                </a:pPr>
                <a:r>
                  <a:rPr lang="ru-RU" sz="2000" dirty="0"/>
                  <a:t>Иначе присваиваем ей номер кластера К=1 и проверяем соседние объекты на принадлежность к данному кластеру.</a:t>
                </a:r>
              </a:p>
              <a:p>
                <a:pPr marL="0" indent="0">
                  <a:buNone/>
                </a:pPr>
                <a:r>
                  <a:rPr lang="ru-RU" sz="2000" dirty="0"/>
                  <a:t>Рассмотрим окрестность без текущего элемента: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\</m:t>
                      </m:r>
                      <m:r>
                        <m:rPr>
                          <m:lit/>
                        </m:rPr>
                        <a:rPr lang="en-US" sz="2000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628800"/>
                <a:ext cx="10793228" cy="4896544"/>
              </a:xfrm>
              <a:prstGeom prst="rect">
                <a:avLst/>
              </a:prstGeom>
              <a:blipFill>
                <a:blip r:embed="rId2"/>
                <a:stretch>
                  <a:fillRect l="-1529" t="-2332" r="-1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55449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Плотностная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628800"/>
                <a:ext cx="10793228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DBSCAN</a:t>
                </a:r>
              </a:p>
              <a:p>
                <a:pPr marL="0" indent="0">
                  <a:buNone/>
                </a:pPr>
                <a:r>
                  <a:rPr lang="en-US" sz="2000" dirty="0"/>
                  <a:t>N – </a:t>
                </a:r>
                <a:r>
                  <a:rPr lang="ru-RU" sz="2000" dirty="0"/>
                  <a:t>минимальное количество соседей, чтобы точка была ядровой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m:rPr>
                        <m:nor/>
                      </m:rPr>
                      <a:rPr lang="el-GR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окрестность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Если в окрестности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/>
                  <a:t> недостаточно точек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ru-RU" sz="2000" dirty="0"/>
                  <a:t>, то считаем эту точку выбросом.</a:t>
                </a:r>
              </a:p>
              <a:p>
                <a:pPr marL="0" indent="0">
                  <a:buNone/>
                </a:pPr>
                <a:r>
                  <a:rPr lang="ru-RU" sz="2000" dirty="0"/>
                  <a:t>Иначе присваиваем ей номер кластера К=1 и проверяем соседние объекты на принадлежность к данному кластеру.</a:t>
                </a:r>
              </a:p>
              <a:p>
                <a:pPr marL="0" indent="0">
                  <a:buNone/>
                </a:pPr>
                <a:r>
                  <a:rPr lang="ru-RU" sz="2000" dirty="0"/>
                  <a:t>Рассмотрим окрестность без текущего элемента: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\</m:t>
                      </m:r>
                      <m:r>
                        <m:rPr>
                          <m:lit/>
                        </m:rPr>
                        <a:rPr lang="en-US" sz="2000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Если точка в новой окрестности уже помечена как другой кластер, то пропускаем ее.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628800"/>
                <a:ext cx="10793228" cy="4896544"/>
              </a:xfrm>
              <a:prstGeom prst="rect">
                <a:avLst/>
              </a:prstGeom>
              <a:blipFill>
                <a:blip r:embed="rId2"/>
                <a:stretch>
                  <a:fillRect l="-1529" t="-2332" r="-1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8404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93610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без учителя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51786" y="2060848"/>
            <a:ext cx="10793228" cy="410445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Для чего используется:</a:t>
            </a:r>
            <a:endParaRPr lang="en-US" sz="2000" dirty="0"/>
          </a:p>
          <a:p>
            <a:pPr marL="457200" indent="-457200">
              <a:buAutoNum type="arabicParenR"/>
            </a:pPr>
            <a:r>
              <a:rPr lang="ru-RU" sz="2000" dirty="0"/>
              <a:t>проанализировать данные</a:t>
            </a:r>
          </a:p>
          <a:p>
            <a:pPr marL="457200" indent="-457200">
              <a:buAutoNum type="arabicParenR"/>
            </a:pPr>
            <a:r>
              <a:rPr lang="ru-RU" sz="2000" dirty="0"/>
              <a:t>добавить новый категориальный признак – номер кластера</a:t>
            </a:r>
          </a:p>
        </p:txBody>
      </p:sp>
    </p:spTree>
    <p:extLst>
      <p:ext uri="{BB962C8B-B14F-4D97-AF65-F5344CB8AC3E}">
        <p14:creationId xmlns:p14="http://schemas.microsoft.com/office/powerpoint/2010/main" val="37079440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Плотностная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628800"/>
                <a:ext cx="10793228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DBSCAN</a:t>
                </a:r>
              </a:p>
              <a:p>
                <a:pPr marL="0" indent="0">
                  <a:buNone/>
                </a:pPr>
                <a:r>
                  <a:rPr lang="en-US" sz="2000" dirty="0"/>
                  <a:t>N – </a:t>
                </a:r>
                <a:r>
                  <a:rPr lang="ru-RU" sz="2000" dirty="0"/>
                  <a:t>минимальное количество соседей, чтобы точка была ядровой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m:rPr>
                        <m:nor/>
                      </m:rPr>
                      <a:rPr lang="el-GR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окрестность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Если в окрестности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/>
                  <a:t> недостаточно точек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ru-RU" sz="2000" dirty="0"/>
                  <a:t>, то считаем эту точку выбросом.</a:t>
                </a:r>
              </a:p>
              <a:p>
                <a:pPr marL="0" indent="0">
                  <a:buNone/>
                </a:pPr>
                <a:r>
                  <a:rPr lang="ru-RU" sz="2000" dirty="0"/>
                  <a:t>Иначе присваиваем ей номер кластера К=1 и проверяем соседние объекты на принадлежность к данному кластеру.</a:t>
                </a:r>
              </a:p>
              <a:p>
                <a:pPr marL="0" indent="0">
                  <a:buNone/>
                </a:pPr>
                <a:r>
                  <a:rPr lang="ru-RU" sz="2000" dirty="0"/>
                  <a:t>Рассмотрим окрестность без текущего элемента: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\</m:t>
                      </m:r>
                      <m:r>
                        <m:rPr>
                          <m:lit/>
                        </m:rPr>
                        <a:rPr lang="en-US" sz="2000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Если точка в новой окрестности уже помечена как другой кластер, то пропускаем ее.</a:t>
                </a:r>
              </a:p>
              <a:p>
                <a:pPr marL="0" indent="0">
                  <a:buNone/>
                </a:pPr>
                <a:r>
                  <a:rPr lang="ru-RU" sz="2000" dirty="0"/>
                  <a:t>Остальным точкам присваиваем этот кластер, даже если мы ранее помечали как выброс.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628800"/>
                <a:ext cx="10793228" cy="4896544"/>
              </a:xfrm>
              <a:prstGeom prst="rect">
                <a:avLst/>
              </a:prstGeom>
              <a:blipFill>
                <a:blip r:embed="rId2"/>
                <a:stretch>
                  <a:fillRect l="-1529" t="-2332" r="-1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40632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Плотностная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628800"/>
                <a:ext cx="10793228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DBSCAN</a:t>
                </a:r>
              </a:p>
              <a:p>
                <a:pPr marL="0" indent="0">
                  <a:buNone/>
                </a:pPr>
                <a:r>
                  <a:rPr lang="en-US" sz="2000" dirty="0"/>
                  <a:t>N – </a:t>
                </a:r>
                <a:r>
                  <a:rPr lang="ru-RU" sz="2000" dirty="0"/>
                  <a:t>минимальное количество соседей, чтобы точка была ядровой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m:rPr>
                        <m:nor/>
                      </m:rPr>
                      <a:rPr lang="el-GR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окрестность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Если в окрестности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/>
                  <a:t> недостаточно точек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ru-RU" sz="2000" dirty="0"/>
                  <a:t>, то считаем эту точку выбросом.</a:t>
                </a:r>
              </a:p>
              <a:p>
                <a:pPr marL="0" indent="0">
                  <a:buNone/>
                </a:pPr>
                <a:r>
                  <a:rPr lang="ru-RU" sz="2000" dirty="0"/>
                  <a:t>Иначе присваиваем ей номер кластера К=1 и проверяем соседние объекты на принадлежность к данному кластеру.</a:t>
                </a:r>
              </a:p>
              <a:p>
                <a:pPr marL="0" indent="0">
                  <a:buNone/>
                </a:pPr>
                <a:r>
                  <a:rPr lang="ru-RU" sz="2000" dirty="0"/>
                  <a:t>Рассмотрим окрестность без текущего элемента: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\</m:t>
                      </m:r>
                      <m:r>
                        <m:rPr>
                          <m:lit/>
                        </m:rPr>
                        <a:rPr lang="en-US" sz="2000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Если точка в новой окрестности уже помечена как другой кластер, то пропускаем ее.</a:t>
                </a:r>
              </a:p>
              <a:p>
                <a:pPr marL="0" indent="0">
                  <a:buNone/>
                </a:pPr>
                <a:r>
                  <a:rPr lang="ru-RU" sz="2000" dirty="0"/>
                  <a:t>Остальным точкам присваиваем этот кластер, даже если мы ранее помечали как выброс.</a:t>
                </a:r>
              </a:p>
              <a:p>
                <a:pPr marL="0" indent="0">
                  <a:buNone/>
                </a:pPr>
                <a:r>
                  <a:rPr lang="ru-RU" sz="2000" dirty="0"/>
                  <a:t>Также проверяем все точки на плотность</a:t>
                </a:r>
                <a:r>
                  <a:rPr lang="en-US" sz="2000" dirty="0"/>
                  <a:t> 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/>
                  <a:t>)</a:t>
                </a:r>
                <a:r>
                  <a:rPr lang="ru-RU" sz="2000" dirty="0"/>
                  <a:t> и включаем все окрестности плотных точек в этот кластер. </a:t>
                </a: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628800"/>
                <a:ext cx="10793228" cy="4896544"/>
              </a:xfrm>
              <a:prstGeom prst="rect">
                <a:avLst/>
              </a:prstGeom>
              <a:blipFill>
                <a:blip r:embed="rId2"/>
                <a:stretch>
                  <a:fillRect l="-1529" t="-2332" r="-1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7889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Плотностная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628800"/>
                <a:ext cx="10793228" cy="48965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DBSCAN</a:t>
                </a:r>
              </a:p>
              <a:p>
                <a:pPr marL="0" indent="0">
                  <a:buNone/>
                </a:pPr>
                <a:r>
                  <a:rPr lang="en-US" sz="2000" dirty="0"/>
                  <a:t>N – </a:t>
                </a:r>
                <a:r>
                  <a:rPr lang="ru-RU" sz="2000" dirty="0"/>
                  <a:t>минимальное количество соседей, чтобы точка была ядровой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m:rPr>
                        <m:nor/>
                      </m:rPr>
                      <a:rPr lang="el-GR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окрестность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Если в окрестности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/>
                  <a:t> недостаточно точек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ru-RU" sz="2000" dirty="0"/>
                  <a:t>, то считаем эту точку выбросом.</a:t>
                </a:r>
              </a:p>
              <a:p>
                <a:pPr marL="0" indent="0">
                  <a:buNone/>
                </a:pPr>
                <a:r>
                  <a:rPr lang="ru-RU" sz="2000" dirty="0"/>
                  <a:t>Иначе присваиваем ей номер кластера К=1 и проверяем соседние объекты на принадлежность к данному кластеру.</a:t>
                </a:r>
              </a:p>
              <a:p>
                <a:pPr marL="0" indent="0">
                  <a:buNone/>
                </a:pPr>
                <a:r>
                  <a:rPr lang="ru-RU" sz="2000" dirty="0"/>
                  <a:t>Рассмотрим окрестность без текущего элемента: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\</m:t>
                      </m:r>
                      <m:r>
                        <m:rPr>
                          <m:lit/>
                        </m:rPr>
                        <a:rPr lang="en-US" sz="2000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Если точка в новой окрестности уже помечена как другой кластер, то пропускаем ее.</a:t>
                </a:r>
              </a:p>
              <a:p>
                <a:pPr marL="0" indent="0">
                  <a:buNone/>
                </a:pPr>
                <a:r>
                  <a:rPr lang="ru-RU" sz="2000" dirty="0"/>
                  <a:t>Остальным точкам присваиваем этот кластер, даже если мы ранее помечали как выброс.</a:t>
                </a:r>
              </a:p>
              <a:p>
                <a:pPr marL="0" indent="0">
                  <a:buNone/>
                </a:pPr>
                <a:r>
                  <a:rPr lang="ru-RU" sz="2000" dirty="0"/>
                  <a:t>Также проверяем все точки на плотность</a:t>
                </a:r>
                <a:r>
                  <a:rPr lang="en-US" sz="2000" dirty="0"/>
                  <a:t> 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/>
                  <a:t>)</a:t>
                </a:r>
                <a:r>
                  <a:rPr lang="ru-RU" sz="2000" dirty="0"/>
                  <a:t> и включаем все окрестности плотных точек в этот кластер. </a:t>
                </a:r>
              </a:p>
              <a:p>
                <a:pPr marL="0" indent="0">
                  <a:buNone/>
                </a:pPr>
                <a:r>
                  <a:rPr lang="ru-RU" sz="2000" dirty="0"/>
                  <a:t>Продолжаем, пока все точки не окажутся помеченными.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628800"/>
                <a:ext cx="10793228" cy="4896544"/>
              </a:xfrm>
              <a:prstGeom prst="rect">
                <a:avLst/>
              </a:prstGeom>
              <a:blipFill>
                <a:blip r:embed="rId2"/>
                <a:stretch>
                  <a:fillRect l="-1529" t="-2332" r="-1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1104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Плотностная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1772816"/>
            <a:ext cx="10793228" cy="489654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DBSCAN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ru-RU" sz="2000" dirty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254068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Плотностная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1772816"/>
            <a:ext cx="10793228" cy="489654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DBSCAN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ru-RU" sz="2000" dirty="0"/>
              <a:t>-не нужно задавать количество кластеров</a:t>
            </a:r>
          </a:p>
          <a:p>
            <a:pPr marL="0" indent="0">
              <a:buNone/>
            </a:pPr>
            <a:r>
              <a:rPr lang="ru-RU" sz="2000" dirty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729008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Плотностная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1772816"/>
            <a:ext cx="10793228" cy="489654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DBSCAN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ru-RU" sz="2000" dirty="0"/>
              <a:t>-не нужно задавать количество кластеров</a:t>
            </a:r>
          </a:p>
          <a:p>
            <a:pPr marL="0" indent="0">
              <a:buNone/>
            </a:pPr>
            <a:r>
              <a:rPr lang="ru-RU" sz="2000" dirty="0"/>
              <a:t>-находит сложные кластера</a:t>
            </a:r>
          </a:p>
          <a:p>
            <a:pPr marL="0" indent="0">
              <a:buNone/>
            </a:pPr>
            <a:r>
              <a:rPr lang="ru-RU" sz="2000" dirty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049556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Плотностная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1772816"/>
            <a:ext cx="10793228" cy="489654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DBSCAN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ru-RU" sz="2000" dirty="0"/>
              <a:t>-не нужно задавать количество кластеров</a:t>
            </a:r>
          </a:p>
          <a:p>
            <a:pPr marL="0" indent="0">
              <a:buNone/>
            </a:pPr>
            <a:r>
              <a:rPr lang="ru-RU" sz="2000" dirty="0"/>
              <a:t>-находит сложные кластера</a:t>
            </a:r>
          </a:p>
          <a:p>
            <a:pPr marL="0" indent="0">
              <a:buNone/>
            </a:pPr>
            <a:r>
              <a:rPr lang="ru-RU" sz="2000" dirty="0"/>
              <a:t>-быстрый</a:t>
            </a:r>
          </a:p>
          <a:p>
            <a:pPr marL="0" indent="0">
              <a:buNone/>
            </a:pPr>
            <a:r>
              <a:rPr lang="ru-RU" sz="2000" dirty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77837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Плотностная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1772816"/>
            <a:ext cx="10793228" cy="489654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DBSCAN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ru-RU" sz="2000" dirty="0"/>
              <a:t>-не нужно задавать количество кластеров</a:t>
            </a:r>
          </a:p>
          <a:p>
            <a:pPr marL="0" indent="0">
              <a:buNone/>
            </a:pPr>
            <a:r>
              <a:rPr lang="ru-RU" sz="2000" dirty="0"/>
              <a:t>-находит сложные кластера</a:t>
            </a:r>
          </a:p>
          <a:p>
            <a:pPr marL="0" indent="0">
              <a:buNone/>
            </a:pPr>
            <a:r>
              <a:rPr lang="ru-RU" sz="2000" dirty="0"/>
              <a:t>-быстрый</a:t>
            </a:r>
          </a:p>
          <a:p>
            <a:pPr marL="0" indent="0">
              <a:buNone/>
            </a:pPr>
            <a:r>
              <a:rPr lang="ru-RU" sz="2000" dirty="0"/>
              <a:t>-находит выбросы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409311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Плотностная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1772816"/>
            <a:ext cx="10793228" cy="489654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DBSCAN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ru-RU" sz="2000" dirty="0"/>
              <a:t>-не нужно задавать количество кластеров</a:t>
            </a:r>
          </a:p>
          <a:p>
            <a:pPr marL="0" indent="0">
              <a:buNone/>
            </a:pPr>
            <a:r>
              <a:rPr lang="ru-RU" sz="2000" dirty="0"/>
              <a:t>-находит сложные кластера</a:t>
            </a:r>
          </a:p>
          <a:p>
            <a:pPr marL="0" indent="0">
              <a:buNone/>
            </a:pPr>
            <a:r>
              <a:rPr lang="ru-RU" sz="2000" dirty="0"/>
              <a:t>-быстрый</a:t>
            </a:r>
          </a:p>
          <a:p>
            <a:pPr marL="0" indent="0">
              <a:buNone/>
            </a:pPr>
            <a:r>
              <a:rPr lang="ru-RU" sz="2000" dirty="0"/>
              <a:t>-находит выбросы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-плохо работает, если кластеры разной плотности</a:t>
            </a:r>
          </a:p>
          <a:p>
            <a:pPr marL="0" indent="0">
              <a:buNone/>
            </a:pPr>
            <a:r>
              <a:rPr lang="ru-RU" sz="2000" dirty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533476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Плотностная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1772816"/>
            <a:ext cx="10793228" cy="489654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DBSCAN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ru-RU" sz="2000" dirty="0"/>
              <a:t>-не нужно задавать количество кластеров</a:t>
            </a:r>
          </a:p>
          <a:p>
            <a:pPr marL="0" indent="0">
              <a:buNone/>
            </a:pPr>
            <a:r>
              <a:rPr lang="ru-RU" sz="2000" dirty="0"/>
              <a:t>-находит сложные кластера</a:t>
            </a:r>
          </a:p>
          <a:p>
            <a:pPr marL="0" indent="0">
              <a:buNone/>
            </a:pPr>
            <a:r>
              <a:rPr lang="ru-RU" sz="2000" dirty="0"/>
              <a:t>-быстрый</a:t>
            </a:r>
          </a:p>
          <a:p>
            <a:pPr marL="0" indent="0">
              <a:buNone/>
            </a:pPr>
            <a:r>
              <a:rPr lang="ru-RU" sz="2000" dirty="0"/>
              <a:t>-находит выбросы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-плохо работает, если кластеры разной плотности</a:t>
            </a:r>
          </a:p>
          <a:p>
            <a:pPr marL="0" indent="0">
              <a:buNone/>
            </a:pPr>
            <a:r>
              <a:rPr lang="ru-RU" sz="2000" dirty="0"/>
              <a:t>-не работает, если кластера не разделяются по плотности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69023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93610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без учителя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51786" y="2060848"/>
            <a:ext cx="10793228" cy="410445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Для чего используется:</a:t>
            </a:r>
            <a:endParaRPr lang="en-US" sz="2000" dirty="0"/>
          </a:p>
          <a:p>
            <a:pPr marL="457200" indent="-457200">
              <a:buAutoNum type="arabicParenR"/>
            </a:pPr>
            <a:r>
              <a:rPr lang="ru-RU" sz="2000" dirty="0"/>
              <a:t>проанализировать данные</a:t>
            </a:r>
          </a:p>
          <a:p>
            <a:pPr marL="457200" indent="-457200">
              <a:buAutoNum type="arabicParenR"/>
            </a:pPr>
            <a:r>
              <a:rPr lang="ru-RU" sz="2000" dirty="0"/>
              <a:t>добавить новый категориальный признак – номер кластера</a:t>
            </a:r>
          </a:p>
          <a:p>
            <a:pPr marL="457200" indent="-457200">
              <a:buAutoNum type="arabicParenR"/>
            </a:pPr>
            <a:r>
              <a:rPr lang="ru-RU" sz="2000" dirty="0"/>
              <a:t>для визуализации данных</a:t>
            </a:r>
          </a:p>
        </p:txBody>
      </p:sp>
    </p:spTree>
    <p:extLst>
      <p:ext uri="{BB962C8B-B14F-4D97-AF65-F5344CB8AC3E}">
        <p14:creationId xmlns:p14="http://schemas.microsoft.com/office/powerpoint/2010/main" val="31778441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Плотностная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1772816"/>
            <a:ext cx="10793228" cy="489654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DBSCAN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ru-RU" sz="2000" dirty="0"/>
              <a:t>-не нужно задавать количество кластеров</a:t>
            </a:r>
          </a:p>
          <a:p>
            <a:pPr marL="0" indent="0">
              <a:buNone/>
            </a:pPr>
            <a:r>
              <a:rPr lang="ru-RU" sz="2000" dirty="0"/>
              <a:t>-находит сложные кластера</a:t>
            </a:r>
          </a:p>
          <a:p>
            <a:pPr marL="0" indent="0">
              <a:buNone/>
            </a:pPr>
            <a:r>
              <a:rPr lang="ru-RU" sz="2000" dirty="0"/>
              <a:t>-быстрый</a:t>
            </a:r>
          </a:p>
          <a:p>
            <a:pPr marL="0" indent="0">
              <a:buNone/>
            </a:pPr>
            <a:r>
              <a:rPr lang="ru-RU" sz="2000" dirty="0"/>
              <a:t>-находит выбросы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-плохо работает, если кластеры разной плотности</a:t>
            </a:r>
          </a:p>
          <a:p>
            <a:pPr marL="0" indent="0">
              <a:buNone/>
            </a:pPr>
            <a:r>
              <a:rPr lang="ru-RU" sz="2000" dirty="0"/>
              <a:t>-не работает, если кластера не разделяются по плотности</a:t>
            </a:r>
          </a:p>
          <a:p>
            <a:pPr marL="0" indent="0">
              <a:buNone/>
            </a:pPr>
            <a:r>
              <a:rPr lang="ru-RU" sz="2000" dirty="0"/>
              <a:t>-сложно распараллелить</a:t>
            </a:r>
            <a:endParaRPr lang="en-US" sz="2000" dirty="0"/>
          </a:p>
          <a:p>
            <a:pPr marL="0" indent="0">
              <a:buNone/>
            </a:pPr>
            <a:r>
              <a:rPr lang="ru-RU" sz="2000" dirty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316893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Иерархическая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2011022"/>
            <a:ext cx="10793228" cy="473034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B380731-7F28-1647-8713-FFF74EF03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184" y="1468715"/>
            <a:ext cx="4186545" cy="535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8165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Иерархическая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2011022"/>
            <a:ext cx="10793228" cy="473034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>
                <a:latin typeface="Cambria Math" panose="02040503050406030204" pitchFamily="18" charset="0"/>
              </a:rPr>
              <a:t>Агломеративная кластеризация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432621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Иерархическая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Агломеративная кластеризация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…{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}}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  <a:blipFill>
                <a:blip r:embed="rId2"/>
                <a:stretch>
                  <a:fillRect l="-1529" t="-24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3485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Иерархическая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Агломеративная кластеризация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…{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}}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,…{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}}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  <a:blipFill>
                <a:blip r:embed="rId2"/>
                <a:stretch>
                  <a:fillRect l="-1529" t="-24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55943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Иерархическая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Агломеративная кластеризация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…{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}}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,…{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}}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Pre>
                      <m:sPre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𝑎𝑟𝑔𝑚𝑖𝑛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ru-R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sPre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  <a:blipFill>
                <a:blip r:embed="rId2"/>
                <a:stretch>
                  <a:fillRect l="-1529" t="-24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18211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Иерархическая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Агломеративная кластеризация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…{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}}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,…{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}}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Pre>
                      <m:sPre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𝑎𝑟𝑔𝑚𝑖𝑛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ru-R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sPre>
                  </m:oMath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\</m:t>
                          </m:r>
                          <m:r>
                            <m:rPr>
                              <m:lit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  <a:blipFill>
                <a:blip r:embed="rId2"/>
                <a:stretch>
                  <a:fillRect l="-1529" t="-24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72633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Иерархическая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2011022"/>
            <a:ext cx="10793228" cy="473034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>
                <a:latin typeface="Cambria Math" panose="02040503050406030204" pitchFamily="18" charset="0"/>
              </a:rPr>
              <a:t>Функции расстояния на кластерах</a:t>
            </a:r>
            <a:endParaRPr lang="ru-RU" sz="2000" dirty="0"/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639950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Иерархическая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2011022"/>
            <a:ext cx="10793228" cy="473034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>
                <a:latin typeface="Cambria Math" panose="02040503050406030204" pitchFamily="18" charset="0"/>
              </a:rPr>
              <a:t>Функции расстояния на кластерах</a:t>
            </a:r>
            <a:endParaRPr lang="ru-RU" sz="2000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1) </a:t>
            </a:r>
            <a:r>
              <a:rPr lang="en-US" sz="2000" dirty="0"/>
              <a:t>single linkage</a:t>
            </a:r>
          </a:p>
        </p:txBody>
      </p:sp>
    </p:spTree>
    <p:extLst>
      <p:ext uri="{BB962C8B-B14F-4D97-AF65-F5344CB8AC3E}">
        <p14:creationId xmlns:p14="http://schemas.microsoft.com/office/powerpoint/2010/main" val="6589019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Иерархическая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Функции расстояния на кластерах</a:t>
                </a: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1) </a:t>
                </a:r>
                <a:r>
                  <a:rPr lang="en-US" sz="2000" dirty="0"/>
                  <a:t>single linkage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𝑆𝐿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Pre>
                      <m:sPre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</m:eqAr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sPre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расстояние по двух самым близким объектам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  <a:blipFill>
                <a:blip r:embed="rId2"/>
                <a:stretch>
                  <a:fillRect l="-1529" t="-24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0731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93610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без учителя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51786" y="2060848"/>
            <a:ext cx="10793228" cy="410445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Кластеризация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595026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Иерархическая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Функции расстояния на кластерах</a:t>
                </a: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1) </a:t>
                </a:r>
                <a:r>
                  <a:rPr lang="en-US" sz="2000" dirty="0"/>
                  <a:t>single linkage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𝑆𝐿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Pre>
                      <m:sPre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</m:eqAr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sPre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расстояние по двух самым близким объектам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При таком подходе будет присоединяться по одному объекту(</a:t>
                </a:r>
                <a:r>
                  <a:rPr lang="en-US" sz="2000" dirty="0"/>
                  <a:t>chaining</a:t>
                </a:r>
                <a:r>
                  <a:rPr lang="ru-RU" sz="2000" dirty="0"/>
                  <a:t>)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  <a:blipFill>
                <a:blip r:embed="rId2"/>
                <a:stretch>
                  <a:fillRect l="-1529" t="-24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02359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Иерархическая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Функции расстояния на кластерах</a:t>
                </a: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1) </a:t>
                </a:r>
                <a:r>
                  <a:rPr lang="en-US" sz="2000" dirty="0"/>
                  <a:t>single linkage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𝑆𝐿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Pre>
                      <m:sPre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</m:eqAr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sPre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расстояние по двух самым близким объектам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При таком подходе будет присоединяться по одному объекту(</a:t>
                </a:r>
                <a:r>
                  <a:rPr lang="en-US" sz="2000" dirty="0"/>
                  <a:t>chaining</a:t>
                </a:r>
                <a:r>
                  <a:rPr lang="ru-RU" sz="2000" dirty="0"/>
                  <a:t>)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  <a:blipFill>
                <a:blip r:embed="rId2"/>
                <a:stretch>
                  <a:fillRect l="-1529" t="-24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57D71BC-EEF2-7F45-A5CB-7C8F9B712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2344" y="4005064"/>
            <a:ext cx="15875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125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Иерархическая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2011022"/>
            <a:ext cx="10793228" cy="473034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>
                <a:latin typeface="Cambria Math" panose="02040503050406030204" pitchFamily="18" charset="0"/>
              </a:rPr>
              <a:t>Функции расстояния на кластерах</a:t>
            </a:r>
            <a:endParaRPr lang="ru-RU" sz="2000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2) </a:t>
            </a:r>
            <a:r>
              <a:rPr lang="en-US" sz="2000" dirty="0"/>
              <a:t>complete linkage</a:t>
            </a:r>
          </a:p>
        </p:txBody>
      </p:sp>
    </p:spTree>
    <p:extLst>
      <p:ext uri="{BB962C8B-B14F-4D97-AF65-F5344CB8AC3E}">
        <p14:creationId xmlns:p14="http://schemas.microsoft.com/office/powerpoint/2010/main" val="28374407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Иерархическая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Функции расстояния на кластерах</a:t>
                </a: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2) </a:t>
                </a:r>
                <a:r>
                  <a:rPr lang="en-US" sz="2000" dirty="0"/>
                  <a:t>complete linkage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𝐶𝐿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Pre>
                      <m:sPre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</m:eqAr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sPre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расстояние по двух самым удаленным друг от друга объектам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  <a:blipFill>
                <a:blip r:embed="rId2"/>
                <a:stretch>
                  <a:fillRect l="-1529" t="-24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6611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Иерархическая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Функции расстояния на кластерах</a:t>
                </a: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2) </a:t>
                </a:r>
                <a:r>
                  <a:rPr lang="en-US" sz="2000" dirty="0"/>
                  <a:t>complete linkage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𝐶𝐿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Pre>
                      <m:sPre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</m:eqAr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sPre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расстояние по двух самым удаленным друг от друга объектам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При таком подходе кластеры не будут компактными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  <a:blipFill>
                <a:blip r:embed="rId2"/>
                <a:stretch>
                  <a:fillRect l="-1529" t="-24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0133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Иерархическая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2011022"/>
            <a:ext cx="10793228" cy="473034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>
                <a:latin typeface="Cambria Math" panose="02040503050406030204" pitchFamily="18" charset="0"/>
              </a:rPr>
              <a:t>Функции расстояния на кластерах</a:t>
            </a:r>
            <a:endParaRPr lang="ru-RU" sz="2000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3) </a:t>
            </a:r>
            <a:r>
              <a:rPr lang="en-US" sz="2000" dirty="0"/>
              <a:t>group average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554038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Иерархическая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Функции расстояния на кластерах</a:t>
                </a: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3) </a:t>
                </a:r>
                <a:r>
                  <a:rPr lang="en-US" sz="2000" dirty="0"/>
                  <a:t>group average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𝐺𝐴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ru-RU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</m:eqArr>
                      </m:sub>
                      <m:sup/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среднее расстояние между кластерами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  <a:blipFill>
                <a:blip r:embed="rId2"/>
                <a:stretch>
                  <a:fillRect l="-1529" t="-24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74351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Иерархическая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Функции расстояния на кластерах</a:t>
                </a: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3) </a:t>
                </a:r>
                <a:r>
                  <a:rPr lang="en-US" sz="2000" dirty="0"/>
                  <a:t>group average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𝐺𝐴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ru-RU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</m:eqArr>
                      </m:sub>
                      <m:sup/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среднее расстояние между кластерами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Баланс между двумя предыдущими методами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2011022"/>
                <a:ext cx="10793228" cy="4730346"/>
              </a:xfrm>
              <a:prstGeom prst="rect">
                <a:avLst/>
              </a:prstGeom>
              <a:blipFill>
                <a:blip r:embed="rId2"/>
                <a:stretch>
                  <a:fillRect l="-1529" t="-24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65127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Иерархическая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2011022"/>
            <a:ext cx="10793228" cy="473034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>
                <a:latin typeface="Cambria Math" panose="02040503050406030204" pitchFamily="18" charset="0"/>
              </a:rPr>
              <a:t>Функции расстояния на кластерах</a:t>
            </a:r>
            <a:endParaRPr lang="ru-RU" sz="2000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63F40A0-CB8F-1245-ADD4-DF1631254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644" y="3212976"/>
            <a:ext cx="107950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021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Иерархическая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2011022"/>
            <a:ext cx="10793228" cy="473034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>
                <a:latin typeface="Cambria Math" panose="02040503050406030204" pitchFamily="18" charset="0"/>
              </a:rPr>
              <a:t>Функции расстояния на кластерах</a:t>
            </a:r>
            <a:endParaRPr lang="ru-RU" sz="2000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также используют</a:t>
            </a:r>
          </a:p>
        </p:txBody>
      </p:sp>
    </p:spTree>
    <p:extLst>
      <p:ext uri="{BB962C8B-B14F-4D97-AF65-F5344CB8AC3E}">
        <p14:creationId xmlns:p14="http://schemas.microsoft.com/office/powerpoint/2010/main" val="2407297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93610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без учителя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2060848"/>
                <a:ext cx="10793228" cy="410445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Кластеризация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2060848"/>
                <a:ext cx="10793228" cy="4104456"/>
              </a:xfrm>
              <a:prstGeom prst="rect">
                <a:avLst/>
              </a:prstGeom>
              <a:blipFill>
                <a:blip r:embed="rId2"/>
                <a:stretch>
                  <a:fillRect l="-1529" t="-2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28162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Иерархическая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2011022"/>
            <a:ext cx="10793228" cy="473034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>
                <a:latin typeface="Cambria Math" panose="02040503050406030204" pitchFamily="18" charset="0"/>
              </a:rPr>
              <a:t>Функции расстояния на кластерах</a:t>
            </a:r>
            <a:endParaRPr lang="ru-RU" sz="2000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также используют</a:t>
            </a:r>
          </a:p>
          <a:p>
            <a:pPr marL="0" indent="0">
              <a:buNone/>
            </a:pPr>
            <a:r>
              <a:rPr lang="ru-RU" sz="2000" dirty="0"/>
              <a:t>-расстояние между </a:t>
            </a:r>
            <a:r>
              <a:rPr lang="ru-RU" sz="2000" dirty="0" err="1"/>
              <a:t>центроидами</a:t>
            </a:r>
            <a:r>
              <a:rPr lang="en-US" sz="2000" dirty="0"/>
              <a:t> </a:t>
            </a:r>
            <a:r>
              <a:rPr lang="ru-RU" sz="2000" dirty="0"/>
              <a:t>кластеров</a:t>
            </a:r>
          </a:p>
        </p:txBody>
      </p:sp>
    </p:spTree>
    <p:extLst>
      <p:ext uri="{BB962C8B-B14F-4D97-AF65-F5344CB8AC3E}">
        <p14:creationId xmlns:p14="http://schemas.microsoft.com/office/powerpoint/2010/main" val="20332430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Иерархическая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2011022"/>
            <a:ext cx="10793228" cy="473034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>
                <a:latin typeface="Cambria Math" panose="02040503050406030204" pitchFamily="18" charset="0"/>
              </a:rPr>
              <a:t>Функции расстояния на кластерах</a:t>
            </a:r>
            <a:endParaRPr lang="ru-RU" sz="2000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также используют</a:t>
            </a:r>
          </a:p>
          <a:p>
            <a:pPr marL="0" indent="0">
              <a:buNone/>
            </a:pPr>
            <a:r>
              <a:rPr lang="ru-RU" sz="2000" dirty="0"/>
              <a:t>-расстояние между </a:t>
            </a:r>
            <a:r>
              <a:rPr lang="ru-RU" sz="2000" dirty="0" err="1"/>
              <a:t>центроидами</a:t>
            </a:r>
            <a:r>
              <a:rPr lang="en-US" sz="2000" dirty="0"/>
              <a:t> </a:t>
            </a:r>
            <a:r>
              <a:rPr lang="ru-RU" sz="2000" dirty="0"/>
              <a:t>кластеров</a:t>
            </a:r>
          </a:p>
          <a:p>
            <a:pPr marL="0" indent="0">
              <a:buNone/>
            </a:pPr>
            <a:r>
              <a:rPr lang="ru-RU" sz="2000" dirty="0"/>
              <a:t>-метод Уорда (</a:t>
            </a:r>
            <a:r>
              <a:rPr lang="en-US" sz="2000" dirty="0"/>
              <a:t>Ward</a:t>
            </a:r>
            <a:r>
              <a:rPr lang="ru-RU" sz="2000" dirty="0"/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846581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Иерархическая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2011022"/>
            <a:ext cx="10793228" cy="473034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>
                <a:latin typeface="Cambria Math" panose="02040503050406030204" pitchFamily="18" charset="0"/>
              </a:rPr>
              <a:t>Функции расстояния на кластерах</a:t>
            </a:r>
            <a:endParaRPr lang="ru-RU" sz="2000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также используют</a:t>
            </a:r>
          </a:p>
          <a:p>
            <a:pPr marL="0" indent="0">
              <a:buNone/>
            </a:pPr>
            <a:r>
              <a:rPr lang="ru-RU" sz="2000" dirty="0"/>
              <a:t>-расстояние между </a:t>
            </a:r>
            <a:r>
              <a:rPr lang="ru-RU" sz="2000" dirty="0" err="1"/>
              <a:t>центроидами</a:t>
            </a:r>
            <a:r>
              <a:rPr lang="en-US" sz="2000" dirty="0"/>
              <a:t> </a:t>
            </a:r>
            <a:r>
              <a:rPr lang="ru-RU" sz="2000" dirty="0"/>
              <a:t>кластеров</a:t>
            </a:r>
          </a:p>
          <a:p>
            <a:pPr marL="0" indent="0">
              <a:buNone/>
            </a:pPr>
            <a:r>
              <a:rPr lang="ru-RU" sz="2000" dirty="0"/>
              <a:t>-метод Уорда (</a:t>
            </a:r>
            <a:r>
              <a:rPr lang="en-US" sz="2000" dirty="0"/>
              <a:t>Ward</a:t>
            </a:r>
            <a:r>
              <a:rPr lang="ru-RU" sz="2000" dirty="0"/>
              <a:t>)</a:t>
            </a:r>
            <a:endParaRPr lang="en-US" sz="2000" dirty="0"/>
          </a:p>
          <a:p>
            <a:pPr marL="0" indent="0">
              <a:buNone/>
            </a:pPr>
            <a:r>
              <a:rPr lang="ru-RU" sz="2000" dirty="0"/>
              <a:t>В качестве расстояния между кластерами берётся прирост суммы квадратов расстояний объектов до центра кластера</a:t>
            </a:r>
            <a:r>
              <a:rPr lang="en-US" sz="2000" dirty="0"/>
              <a:t>(</a:t>
            </a:r>
            <a:r>
              <a:rPr lang="ru-RU" sz="2000" dirty="0"/>
              <a:t>дисперсии</a:t>
            </a:r>
            <a:r>
              <a:rPr lang="en-US" sz="2000" dirty="0"/>
              <a:t>)</a:t>
            </a:r>
            <a:r>
              <a:rPr lang="ru-RU" sz="2000" dirty="0"/>
              <a:t>, получаемого в результате их объединения</a:t>
            </a:r>
            <a:r>
              <a:rPr lang="en-US" sz="2000" dirty="0"/>
              <a:t>.</a:t>
            </a:r>
            <a:r>
              <a:rPr lang="ru-RU" sz="2000" dirty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800002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Иерархическая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2011022"/>
            <a:ext cx="10793228" cy="473034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>
                <a:latin typeface="Cambria Math" panose="02040503050406030204" pitchFamily="18" charset="0"/>
              </a:rPr>
              <a:t>Функции расстояния на кластерах</a:t>
            </a:r>
            <a:endParaRPr lang="ru-RU" sz="2000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также используют</a:t>
            </a:r>
          </a:p>
          <a:p>
            <a:pPr marL="0" indent="0">
              <a:buNone/>
            </a:pPr>
            <a:r>
              <a:rPr lang="ru-RU" sz="2000" dirty="0"/>
              <a:t>-расстояние между </a:t>
            </a:r>
            <a:r>
              <a:rPr lang="ru-RU" sz="2000" dirty="0" err="1"/>
              <a:t>центроидами</a:t>
            </a:r>
            <a:r>
              <a:rPr lang="en-US" sz="2000" dirty="0"/>
              <a:t> </a:t>
            </a:r>
            <a:r>
              <a:rPr lang="ru-RU" sz="2000" dirty="0"/>
              <a:t>кластеров</a:t>
            </a:r>
          </a:p>
          <a:p>
            <a:pPr marL="0" indent="0">
              <a:buNone/>
            </a:pPr>
            <a:r>
              <a:rPr lang="ru-RU" sz="2000" dirty="0"/>
              <a:t>-метод Уорда (</a:t>
            </a:r>
            <a:r>
              <a:rPr lang="en-US" sz="2000" dirty="0"/>
              <a:t>Ward</a:t>
            </a:r>
            <a:r>
              <a:rPr lang="ru-RU" sz="2000" dirty="0"/>
              <a:t>)</a:t>
            </a:r>
            <a:endParaRPr lang="en-US" sz="2000" dirty="0"/>
          </a:p>
          <a:p>
            <a:pPr marL="0" indent="0">
              <a:buNone/>
            </a:pPr>
            <a:r>
              <a:rPr lang="ru-RU" sz="2000" dirty="0"/>
              <a:t>В качестве расстояния между кластерами берётся прирост суммы квадратов расстояний объектов до центра кластера</a:t>
            </a:r>
            <a:r>
              <a:rPr lang="en-US" sz="2000" dirty="0"/>
              <a:t>(</a:t>
            </a:r>
            <a:r>
              <a:rPr lang="ru-RU" sz="2000" dirty="0"/>
              <a:t>дисперсии</a:t>
            </a:r>
            <a:r>
              <a:rPr lang="en-US" sz="2000" dirty="0"/>
              <a:t>)</a:t>
            </a:r>
            <a:r>
              <a:rPr lang="ru-RU" sz="2000" dirty="0"/>
              <a:t>, получаемого в результате их объединения</a:t>
            </a:r>
            <a:r>
              <a:rPr lang="en-US" sz="2000" dirty="0"/>
              <a:t>.</a:t>
            </a:r>
            <a:r>
              <a:rPr lang="ru-RU" sz="2000" dirty="0"/>
              <a:t> </a:t>
            </a:r>
            <a:endParaRPr lang="en-US" sz="2000" dirty="0"/>
          </a:p>
          <a:p>
            <a:pPr marL="0" indent="0">
              <a:buNone/>
            </a:pPr>
            <a:r>
              <a:rPr lang="ru-RU" sz="2000" dirty="0"/>
              <a:t>На каждом шаге алгоритма объединяются такие два кластера, которые приводят к минимальному увеличению дисперсии.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737801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Иерархическая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2011022"/>
            <a:ext cx="10793228" cy="473034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>
                <a:latin typeface="Cambria Math" panose="02040503050406030204" pitchFamily="18" charset="0"/>
              </a:rPr>
              <a:t>Функции расстояния на кластерах</a:t>
            </a:r>
            <a:endParaRPr lang="ru-RU" sz="2000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также используют</a:t>
            </a:r>
          </a:p>
          <a:p>
            <a:pPr marL="0" indent="0">
              <a:buNone/>
            </a:pPr>
            <a:r>
              <a:rPr lang="ru-RU" sz="2000" dirty="0"/>
              <a:t>-расстояние между </a:t>
            </a:r>
            <a:r>
              <a:rPr lang="ru-RU" sz="2000" dirty="0" err="1"/>
              <a:t>центроидами</a:t>
            </a:r>
            <a:r>
              <a:rPr lang="en-US" sz="2000" dirty="0"/>
              <a:t> </a:t>
            </a:r>
            <a:r>
              <a:rPr lang="ru-RU" sz="2000" dirty="0"/>
              <a:t>кластеров</a:t>
            </a:r>
          </a:p>
          <a:p>
            <a:pPr marL="0" indent="0">
              <a:buNone/>
            </a:pPr>
            <a:r>
              <a:rPr lang="ru-RU" sz="2000" dirty="0"/>
              <a:t>-метод Уорда (</a:t>
            </a:r>
            <a:r>
              <a:rPr lang="en-US" sz="2000" dirty="0"/>
              <a:t>Ward</a:t>
            </a:r>
            <a:r>
              <a:rPr lang="ru-RU" sz="2000" dirty="0"/>
              <a:t>)</a:t>
            </a:r>
            <a:endParaRPr lang="en-US" sz="2000" dirty="0"/>
          </a:p>
          <a:p>
            <a:pPr marL="0" indent="0">
              <a:buNone/>
            </a:pPr>
            <a:r>
              <a:rPr lang="ru-RU" sz="2000" dirty="0"/>
              <a:t>В качестве расстояния между кластерами берётся прирост суммы квадратов расстояний объектов до центра кластера</a:t>
            </a:r>
            <a:r>
              <a:rPr lang="en-US" sz="2000" dirty="0"/>
              <a:t>(</a:t>
            </a:r>
            <a:r>
              <a:rPr lang="ru-RU" sz="2000" dirty="0"/>
              <a:t>дисперсии</a:t>
            </a:r>
            <a:r>
              <a:rPr lang="en-US" sz="2000" dirty="0"/>
              <a:t>)</a:t>
            </a:r>
            <a:r>
              <a:rPr lang="ru-RU" sz="2000" dirty="0"/>
              <a:t>, получаемого в результате их объединения</a:t>
            </a:r>
            <a:r>
              <a:rPr lang="en-US" sz="2000" dirty="0"/>
              <a:t>.</a:t>
            </a:r>
            <a:r>
              <a:rPr lang="ru-RU" sz="2000" dirty="0"/>
              <a:t> </a:t>
            </a:r>
            <a:endParaRPr lang="en-US" sz="2000" dirty="0"/>
          </a:p>
          <a:p>
            <a:pPr marL="0" indent="0">
              <a:buNone/>
            </a:pPr>
            <a:r>
              <a:rPr lang="ru-RU" sz="2000" dirty="0"/>
              <a:t>На каждом шаге алгоритма объединяются такие два кластера, которые приводят к минимальному увеличению дисперсии. </a:t>
            </a:r>
            <a:endParaRPr lang="en-US" sz="2000" dirty="0"/>
          </a:p>
          <a:p>
            <a:pPr marL="0" indent="0">
              <a:buNone/>
            </a:pPr>
            <a:r>
              <a:rPr lang="ru-RU" sz="2000" dirty="0"/>
              <a:t>Этот метод применяется для задач с близко расположенными кластерами.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963623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1772816"/>
            <a:ext cx="10793228" cy="482453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8792907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Строим граф: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1529" t="-2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19948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Строим граф: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вершины – объекты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1529" t="-2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54325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Строим граф: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вершины – объекты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ребра:</a:t>
                </a: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1529" t="-2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466964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Строим граф: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вершины – объекты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ребра:</a:t>
                </a:r>
              </a:p>
              <a:p>
                <a:pPr marL="0" indent="0">
                  <a:buNone/>
                </a:pPr>
                <a:r>
                  <a:rPr lang="ru-RU" sz="2000" dirty="0"/>
                  <a:t>1) полный граф</a:t>
                </a: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1529" t="-2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8334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93610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без учителя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86" y="2060848"/>
                <a:ext cx="10793228" cy="410445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Кластеризация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→{1,…,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786" y="2060848"/>
                <a:ext cx="10793228" cy="4104456"/>
              </a:xfrm>
              <a:prstGeom prst="rect">
                <a:avLst/>
              </a:prstGeom>
              <a:blipFill>
                <a:blip r:embed="rId2"/>
                <a:stretch>
                  <a:fillRect l="-1529" t="-2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84477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Строим граф: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вершины – объекты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ребра:</a:t>
                </a:r>
              </a:p>
              <a:p>
                <a:pPr marL="0" indent="0">
                  <a:buNone/>
                </a:pPr>
                <a:r>
                  <a:rPr lang="ru-RU" sz="2000" dirty="0"/>
                  <a:t>1) полный граф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1529" t="-2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40413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Строим граф: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вершины – объекты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ребра:</a:t>
                </a:r>
              </a:p>
              <a:p>
                <a:pPr marL="0" indent="0">
                  <a:buNone/>
                </a:pPr>
                <a:r>
                  <a:rPr lang="ru-RU" sz="2000" dirty="0"/>
                  <a:t>1) полный граф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чем ближе объекты, тем больше вес</a:t>
                </a: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1529" t="-2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91184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Строим граф: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вершины – объекты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ребра:</a:t>
                </a:r>
              </a:p>
              <a:p>
                <a:pPr marL="0" indent="0">
                  <a:buNone/>
                </a:pPr>
                <a:r>
                  <a:rPr lang="ru-RU" sz="2000" dirty="0"/>
                  <a:t>1) полный граф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чем ближе объекты, тем больше вес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&gt;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1529" t="-2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40430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Строим граф: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вершины – объекты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ребра:</a:t>
                </a:r>
              </a:p>
              <a:p>
                <a:pPr marL="0" indent="0">
                  <a:buNone/>
                </a:pPr>
                <a:r>
                  <a:rPr lang="ru-RU" sz="2000" dirty="0"/>
                  <a:t>1) полный граф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чем ближе объекты, тем больше вес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&gt;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1529" t="-2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68622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Строим граф: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вершины – объекты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ребра:</a:t>
                </a:r>
              </a:p>
              <a:p>
                <a:pPr marL="0" indent="0">
                  <a:buNone/>
                </a:pPr>
                <a:r>
                  <a:rPr lang="ru-RU" sz="2000" dirty="0"/>
                  <a:t>1) полный граф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чем ближе объекты, тем больше вес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&gt;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2) </a:t>
                </a:r>
                <a:r>
                  <a:rPr lang="en-US" sz="2000" dirty="0" err="1"/>
                  <a:t>kNN</a:t>
                </a:r>
                <a:r>
                  <a:rPr lang="ru-RU" sz="2000" dirty="0"/>
                  <a:t> - граф</a:t>
                </a: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1529" t="-2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17018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Строим граф: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вершины – объекты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ребра:</a:t>
                </a:r>
              </a:p>
              <a:p>
                <a:pPr marL="0" indent="0">
                  <a:buNone/>
                </a:pPr>
                <a:r>
                  <a:rPr lang="ru-RU" sz="2000" dirty="0"/>
                  <a:t>1) полный граф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чем ближе объекты, тем больше вес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&gt;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2) </a:t>
                </a:r>
                <a:r>
                  <a:rPr lang="en-US" sz="2000" dirty="0" err="1"/>
                  <a:t>kNN</a:t>
                </a:r>
                <a:r>
                  <a:rPr lang="ru-RU" sz="2000" dirty="0"/>
                  <a:t> - граф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0⟺</m:t>
                    </m:r>
                  </m:oMath>
                </a14:m>
                <a:r>
                  <a:rPr lang="ru-RU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находится среди </a:t>
                </a:r>
                <a:r>
                  <a:rPr lang="en-US" sz="2000" dirty="0"/>
                  <a:t>k </a:t>
                </a:r>
                <a:r>
                  <a:rPr lang="ru-RU" sz="2000" dirty="0"/>
                  <a:t>ближайших соседей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1529" t="-2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05401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Строим граф: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вершины – объекты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ребра:</a:t>
                </a:r>
              </a:p>
              <a:p>
                <a:pPr marL="0" indent="0">
                  <a:buNone/>
                </a:pPr>
                <a:r>
                  <a:rPr lang="ru-RU" sz="2000" dirty="0"/>
                  <a:t>1) полный граф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чем ближе объекты, тем больше вес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&gt;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2) </a:t>
                </a:r>
                <a:r>
                  <a:rPr lang="en-US" sz="2000" dirty="0" err="1"/>
                  <a:t>kNN</a:t>
                </a:r>
                <a:r>
                  <a:rPr lang="ru-RU" sz="2000" dirty="0"/>
                  <a:t> - граф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0⟺</m:t>
                    </m:r>
                  </m:oMath>
                </a14:m>
                <a:r>
                  <a:rPr lang="ru-RU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находится среди </a:t>
                </a:r>
                <a:r>
                  <a:rPr lang="en-US" sz="2000" dirty="0"/>
                  <a:t>k </a:t>
                </a:r>
                <a:r>
                  <a:rPr lang="ru-RU" sz="2000" dirty="0"/>
                  <a:t>ближайших соседей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3)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-граф</a:t>
                </a:r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1529" t="-2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972885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Строим граф: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вершины – объекты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ребра:</a:t>
                </a:r>
              </a:p>
              <a:p>
                <a:pPr marL="0" indent="0">
                  <a:buNone/>
                </a:pPr>
                <a:r>
                  <a:rPr lang="ru-RU" sz="2000" dirty="0"/>
                  <a:t>1) полный граф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чем ближе объекты, тем больше вес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&gt;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2) </a:t>
                </a:r>
                <a:r>
                  <a:rPr lang="en-US" sz="2000" dirty="0" err="1"/>
                  <a:t>kNN</a:t>
                </a:r>
                <a:r>
                  <a:rPr lang="ru-RU" sz="2000" dirty="0"/>
                  <a:t> - граф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0⟺</m:t>
                    </m:r>
                  </m:oMath>
                </a14:m>
                <a:r>
                  <a:rPr lang="ru-RU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находится среди </a:t>
                </a:r>
                <a:r>
                  <a:rPr lang="en-US" sz="2000" dirty="0"/>
                  <a:t>k </a:t>
                </a:r>
                <a:r>
                  <a:rPr lang="ru-RU" sz="2000" dirty="0"/>
                  <a:t>ближайших соседей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3)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-граф</a:t>
                </a:r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ru-R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0⟺</m:t>
                      </m:r>
                      <m:r>
                        <m:rPr>
                          <m:nor/>
                        </m:rPr>
                        <a:rPr lang="el-GR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B2CB9E66-A714-0846-90EC-FB31481A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416" y="1772816"/>
                <a:ext cx="10793228" cy="4824536"/>
              </a:xfrm>
              <a:prstGeom prst="rect">
                <a:avLst/>
              </a:prstGeom>
              <a:blipFill>
                <a:blip r:embed="rId2"/>
                <a:stretch>
                  <a:fillRect l="-1529" t="-2362" b="-2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773583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1772816"/>
            <a:ext cx="10793228" cy="482453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Методы кластеризации: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3967615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699386" y="2191043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764704"/>
            <a:ext cx="10297144" cy="100811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 err="1">
                <a:solidFill>
                  <a:srgbClr val="333F48"/>
                </a:solidFill>
                <a:latin typeface="SB Sans Text Light"/>
                <a:cs typeface="SB Sans Text Light"/>
              </a:rPr>
              <a:t>Графовая</a:t>
            </a: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 кластеризация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CB9E66-A714-0846-90EC-FB31481A19DC}"/>
              </a:ext>
            </a:extLst>
          </p:cNvPr>
          <p:cNvSpPr>
            <a:spLocks/>
          </p:cNvSpPr>
          <p:nvPr/>
        </p:nvSpPr>
        <p:spPr bwMode="auto">
          <a:xfrm>
            <a:off x="839416" y="1772816"/>
            <a:ext cx="10793228" cy="482453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Методы кластеризации:</a:t>
            </a:r>
          </a:p>
          <a:p>
            <a:pPr marL="0" indent="0">
              <a:buNone/>
            </a:pPr>
            <a:r>
              <a:rPr lang="ru-RU" sz="2000" dirty="0"/>
              <a:t>1) поиск связных компонент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23677312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10699</TotalTime>
  <Words>5976</Words>
  <Application>Microsoft Macintosh PowerPoint</Application>
  <DocSecurity>0</DocSecurity>
  <PresentationFormat>Широкоэкранный</PresentationFormat>
  <Paragraphs>1386</Paragraphs>
  <Slides>181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181</vt:i4>
      </vt:variant>
    </vt:vector>
  </HeadingPairs>
  <TitlesOfParts>
    <vt:vector size="192" baseType="lpstr">
      <vt:lpstr>Arial</vt:lpstr>
      <vt:lpstr>Calibri</vt:lpstr>
      <vt:lpstr>Calibri Light</vt:lpstr>
      <vt:lpstr>Cambria Math</vt:lpstr>
      <vt:lpstr>SB Sans Display Light</vt:lpstr>
      <vt:lpstr>SB Sans Display Regular</vt:lpstr>
      <vt:lpstr>SB Sans Display Semibold</vt:lpstr>
      <vt:lpstr>SB Sans Text Light</vt:lpstr>
      <vt:lpstr>SBSansDisplay-Light</vt:lpstr>
      <vt:lpstr>Тема Office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светлый маг</dc:title>
  <dc:subject/>
  <dc:creator>Рабушко Анна Юрьевна</dc:creator>
  <cp:keywords/>
  <dc:description/>
  <cp:lastModifiedBy>Microsoft Office User</cp:lastModifiedBy>
  <cp:revision>544</cp:revision>
  <dcterms:created xsi:type="dcterms:W3CDTF">2020-09-16T07:07:55Z</dcterms:created>
  <dcterms:modified xsi:type="dcterms:W3CDTF">2022-02-10T16:42:53Z</dcterms:modified>
  <cp:category/>
  <dc:identifier/>
  <cp:contentStatus/>
  <dc:language/>
  <cp:version/>
</cp:coreProperties>
</file>